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7" r:id="rId4"/>
  </p:sldMasterIdLst>
  <p:notesMasterIdLst>
    <p:notesMasterId r:id="rId17"/>
  </p:notesMasterIdLst>
  <p:handoutMasterIdLst>
    <p:handoutMasterId r:id="rId18"/>
  </p:handoutMasterIdLst>
  <p:sldIdLst>
    <p:sldId id="256" r:id="rId5"/>
    <p:sldId id="280" r:id="rId6"/>
    <p:sldId id="284" r:id="rId7"/>
    <p:sldId id="285" r:id="rId8"/>
    <p:sldId id="270" r:id="rId9"/>
    <p:sldId id="282" r:id="rId10"/>
    <p:sldId id="283" r:id="rId11"/>
    <p:sldId id="279" r:id="rId12"/>
    <p:sldId id="271" r:id="rId13"/>
    <p:sldId id="278" r:id="rId14"/>
    <p:sldId id="281" r:id="rId15"/>
    <p:sldId id="265" r:id="rId16"/>
  </p:sldIdLst>
  <p:sldSz cx="9144000" cy="5143500" type="screen16x9"/>
  <p:notesSz cx="6858000" cy="9144000"/>
  <p:embeddedFontLst>
    <p:embeddedFont>
      <p:font typeface="Cambria" panose="02040503050406030204" pitchFamily="18"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qvist Päivi" initials="RP" lastIdx="1" clrIdx="0">
    <p:extLst>
      <p:ext uri="{19B8F6BF-5375-455C-9EA6-DF929625EA0E}">
        <p15:presenceInfo xmlns:p15="http://schemas.microsoft.com/office/powerpoint/2012/main" userId="S::Paivi.Rosqvist@metsa.fi::0b167a6c-02e4-4a9b-929d-ea799a3459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383BB-78DD-4A96-87E3-709CDBE16796}" v="46" dt="2024-01-26T13:08:48.079"/>
    <p1510:client id="{1F7987F6-EC8F-4C2B-B404-BF69CF76E74B}" v="24" dt="2024-01-26T13:14:45.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EA887FFD-3F94-4A66-9B3C-EA0E850BF4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E38DE3FC-A03C-43E1-8785-BB7728FBCA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75E299-92FD-4625-8885-51E150FA321F}" type="datetimeFigureOut">
              <a:rPr lang="fi-FI" smtClean="0"/>
              <a:t>31.1.2024</a:t>
            </a:fld>
            <a:endParaRPr lang="fi-FI"/>
          </a:p>
        </p:txBody>
      </p:sp>
      <p:sp>
        <p:nvSpPr>
          <p:cNvPr id="4" name="Alatunnisteen paikkamerkki 3">
            <a:extLst>
              <a:ext uri="{FF2B5EF4-FFF2-40B4-BE49-F238E27FC236}">
                <a16:creationId xmlns:a16="http://schemas.microsoft.com/office/drawing/2014/main" id="{AC3C1AB5-EC3D-4413-81F4-ECB3F616A4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1EED45-64D1-4C81-A247-CB6F5341F1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02764D-EE77-445A-9D21-FB0DF9D9E1E8}" type="slidenum">
              <a:rPr lang="fi-FI" smtClean="0"/>
              <a:t>‹#›</a:t>
            </a:fld>
            <a:endParaRPr lang="fi-FI"/>
          </a:p>
        </p:txBody>
      </p:sp>
    </p:spTree>
    <p:extLst>
      <p:ext uri="{BB962C8B-B14F-4D97-AF65-F5344CB8AC3E}">
        <p14:creationId xmlns:p14="http://schemas.microsoft.com/office/powerpoint/2010/main" val="868450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AD987-8740-49D7-9BED-B486F15215CE}" type="datetimeFigureOut">
              <a:rPr lang="fi-FI" smtClean="0"/>
              <a:t>31.1.2024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64014-979C-45FC-8FC6-3D936FA4338B}" type="slidenum">
              <a:rPr lang="fi-FI" smtClean="0"/>
              <a:t>‹#›</a:t>
            </a:fld>
            <a:endParaRPr lang="fi-FI"/>
          </a:p>
        </p:txBody>
      </p:sp>
    </p:spTree>
    <p:extLst>
      <p:ext uri="{BB962C8B-B14F-4D97-AF65-F5344CB8AC3E}">
        <p14:creationId xmlns:p14="http://schemas.microsoft.com/office/powerpoint/2010/main" val="97240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dirty="0"/>
          </a:p>
        </p:txBody>
      </p:sp>
      <p:sp>
        <p:nvSpPr>
          <p:cNvPr id="4" name="Slide Number Placeholder 3"/>
          <p:cNvSpPr>
            <a:spLocks noGrp="1"/>
          </p:cNvSpPr>
          <p:nvPr>
            <p:ph type="sldNum" sz="quarter" idx="10"/>
          </p:nvPr>
        </p:nvSpPr>
        <p:spPr/>
        <p:txBody>
          <a:bodyPr/>
          <a:lstStyle/>
          <a:p>
            <a:fld id="{F9B64014-979C-45FC-8FC6-3D936FA4338B}" type="slidenum">
              <a:rPr lang="fi-FI" smtClean="0"/>
              <a:t>3</a:t>
            </a:fld>
            <a:endParaRPr lang="fi-FI"/>
          </a:p>
        </p:txBody>
      </p:sp>
    </p:spTree>
    <p:extLst>
      <p:ext uri="{BB962C8B-B14F-4D97-AF65-F5344CB8AC3E}">
        <p14:creationId xmlns:p14="http://schemas.microsoft.com/office/powerpoint/2010/main" val="14784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fld id="{F9B64014-979C-45FC-8FC6-3D936FA4338B}" type="slidenum">
              <a:rPr lang="fi-FI" smtClean="0"/>
              <a:t>5</a:t>
            </a:fld>
            <a:endParaRPr lang="fi-FI"/>
          </a:p>
        </p:txBody>
      </p:sp>
    </p:spTree>
    <p:extLst>
      <p:ext uri="{BB962C8B-B14F-4D97-AF65-F5344CB8AC3E}">
        <p14:creationId xmlns:p14="http://schemas.microsoft.com/office/powerpoint/2010/main" val="186287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dirty="0"/>
          </a:p>
        </p:txBody>
      </p:sp>
      <p:sp>
        <p:nvSpPr>
          <p:cNvPr id="4" name="Slide Number Placeholder 3"/>
          <p:cNvSpPr>
            <a:spLocks noGrp="1"/>
          </p:cNvSpPr>
          <p:nvPr>
            <p:ph type="sldNum" sz="quarter" idx="10"/>
          </p:nvPr>
        </p:nvSpPr>
        <p:spPr/>
        <p:txBody>
          <a:bodyPr/>
          <a:lstStyle/>
          <a:p>
            <a:fld id="{F9B64014-979C-45FC-8FC6-3D936FA4338B}" type="slidenum">
              <a:rPr lang="fi-FI" smtClean="0"/>
              <a:t>6</a:t>
            </a:fld>
            <a:endParaRPr lang="fi-FI"/>
          </a:p>
        </p:txBody>
      </p:sp>
    </p:spTree>
    <p:extLst>
      <p:ext uri="{BB962C8B-B14F-4D97-AF65-F5344CB8AC3E}">
        <p14:creationId xmlns:p14="http://schemas.microsoft.com/office/powerpoint/2010/main" val="10994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DEC58A-A02E-4C8D-BE9D-FB143A61B227}"/>
              </a:ext>
            </a:extLst>
          </p:cNvPr>
          <p:cNvSpPr>
            <a:spLocks noGrp="1"/>
          </p:cNvSpPr>
          <p:nvPr>
            <p:ph type="ctrTitle"/>
          </p:nvPr>
        </p:nvSpPr>
        <p:spPr>
          <a:xfrm>
            <a:off x="612586" y="604837"/>
            <a:ext cx="7927975" cy="2853980"/>
          </a:xfrm>
        </p:spPr>
        <p:txBody>
          <a:bodyPr wrap="square" anchor="b">
            <a:normAutofit/>
          </a:bodyPr>
          <a:lstStyle>
            <a:lvl1pPr algn="ctr">
              <a:lnSpc>
                <a:spcPct val="90000"/>
              </a:lnSpc>
              <a:defRPr sz="6600" baseline="0"/>
            </a:lvl1pPr>
          </a:lstStyle>
          <a:p>
            <a:r>
              <a:rPr lang="sv-SE"/>
              <a:t>Klicka här för att ändra mall för rubrikformat</a:t>
            </a:r>
            <a:endParaRPr lang="fi-FI"/>
          </a:p>
        </p:txBody>
      </p:sp>
      <p:sp>
        <p:nvSpPr>
          <p:cNvPr id="3" name="Alaotsikko 2">
            <a:extLst>
              <a:ext uri="{FF2B5EF4-FFF2-40B4-BE49-F238E27FC236}">
                <a16:creationId xmlns:a16="http://schemas.microsoft.com/office/drawing/2014/main" id="{845507CB-1BF9-456E-B76D-A7E62643274D}"/>
              </a:ext>
            </a:extLst>
          </p:cNvPr>
          <p:cNvSpPr>
            <a:spLocks noGrp="1"/>
          </p:cNvSpPr>
          <p:nvPr>
            <p:ph type="subTitle" idx="1"/>
          </p:nvPr>
        </p:nvSpPr>
        <p:spPr>
          <a:xfrm>
            <a:off x="612586" y="3458817"/>
            <a:ext cx="7920227" cy="1075082"/>
          </a:xfrm>
        </p:spPr>
        <p:txBody>
          <a:bodyPr wrap="square" anchor="ctr" anchorCtr="0">
            <a:normAutofit/>
          </a:bodyPr>
          <a:lstStyle>
            <a:lvl1pPr marL="0" indent="0" algn="ctr">
              <a:lnSpc>
                <a:spcPct val="9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fi-FI"/>
          </a:p>
        </p:txBody>
      </p:sp>
    </p:spTree>
    <p:extLst>
      <p:ext uri="{BB962C8B-B14F-4D97-AF65-F5344CB8AC3E}">
        <p14:creationId xmlns:p14="http://schemas.microsoft.com/office/powerpoint/2010/main" val="10356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DIVERSEA-päätösdia / suomi">
    <p:spTree>
      <p:nvGrpSpPr>
        <p:cNvPr id="1" name=""/>
        <p:cNvGrpSpPr/>
        <p:nvPr/>
      </p:nvGrpSpPr>
      <p:grpSpPr>
        <a:xfrm>
          <a:off x="0" y="0"/>
          <a:ext cx="0" cy="0"/>
          <a:chOff x="0" y="0"/>
          <a:chExt cx="0" cy="0"/>
        </a:xfrm>
      </p:grpSpPr>
      <p:pic>
        <p:nvPicPr>
          <p:cNvPr id="3" name="Kuva 2" descr="Metsähallituksen Luontopalvelut (hankkeen koordinaattori), Metsähallituksen Eräpalvelut, ympäristöministeriö, Suomen ympäristökeskus, Luonnonvarakeskus, Ahvenanmaan maakunnan hallitus, Turun ammattikorkeakoulu, Åbo Akademi, Geologian tutkimuskeskus ja Baltic Sea Action Group.">
            <a:extLst>
              <a:ext uri="{FF2B5EF4-FFF2-40B4-BE49-F238E27FC236}">
                <a16:creationId xmlns:a16="http://schemas.microsoft.com/office/drawing/2014/main" id="{787984AF-1761-455D-9792-2E2CC0AECD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A00155E3-D030-45AF-B9EA-B286C8370169}"/>
              </a:ext>
            </a:extLst>
          </p:cNvPr>
          <p:cNvSpPr>
            <a:spLocks noGrp="1"/>
          </p:cNvSpPr>
          <p:nvPr>
            <p:ph type="title"/>
          </p:nvPr>
        </p:nvSpPr>
        <p:spPr/>
        <p:txBody>
          <a:bodyPr/>
          <a:lstStyle/>
          <a:p>
            <a:r>
              <a:rPr lang="sv-SE"/>
              <a:t>Klicka här för att ändra mall för rubrikformat</a:t>
            </a:r>
            <a:endParaRPr lang="fi-FI"/>
          </a:p>
        </p:txBody>
      </p:sp>
    </p:spTree>
    <p:extLst>
      <p:ext uri="{BB962C8B-B14F-4D97-AF65-F5344CB8AC3E}">
        <p14:creationId xmlns:p14="http://schemas.microsoft.com/office/powerpoint/2010/main" val="33586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ODIVERSEA-päätösdia / ruotsi">
    <p:spTree>
      <p:nvGrpSpPr>
        <p:cNvPr id="1" name=""/>
        <p:cNvGrpSpPr/>
        <p:nvPr/>
      </p:nvGrpSpPr>
      <p:grpSpPr>
        <a:xfrm>
          <a:off x="0" y="0"/>
          <a:ext cx="0" cy="0"/>
          <a:chOff x="0" y="0"/>
          <a:chExt cx="0" cy="0"/>
        </a:xfrm>
      </p:grpSpPr>
      <p:pic>
        <p:nvPicPr>
          <p:cNvPr id="3" name="Kuva 2" descr="Forststyrelsens Naturtjänster (koordinator för projektet), Forststyrelsens Jakt- och fisketjänster, miljöministeriet, Finlands miljöcentral, Naturresursinstitutet, Ålands landskapsregering, Åbo yrkeshögskola, Åbo Akademi, Geologiska forskningscentralen och Baltic Sea Action Group.">
            <a:extLst>
              <a:ext uri="{FF2B5EF4-FFF2-40B4-BE49-F238E27FC236}">
                <a16:creationId xmlns:a16="http://schemas.microsoft.com/office/drawing/2014/main" id="{37452036-3511-4285-A094-834DBAAB3E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5CBD8D11-87D2-4797-9F73-81D9456412C3}"/>
              </a:ext>
            </a:extLst>
          </p:cNvPr>
          <p:cNvSpPr>
            <a:spLocks noGrp="1"/>
          </p:cNvSpPr>
          <p:nvPr>
            <p:ph type="title"/>
          </p:nvPr>
        </p:nvSpPr>
        <p:spPr/>
        <p:txBody>
          <a:bodyPr/>
          <a:lstStyle/>
          <a:p>
            <a:r>
              <a:rPr lang="sv-SE"/>
              <a:t>Klicka här för att ändra mall för rubrikformat</a:t>
            </a:r>
            <a:endParaRPr lang="fi-FI"/>
          </a:p>
        </p:txBody>
      </p:sp>
    </p:spTree>
    <p:extLst>
      <p:ext uri="{BB962C8B-B14F-4D97-AF65-F5344CB8AC3E}">
        <p14:creationId xmlns:p14="http://schemas.microsoft.com/office/powerpoint/2010/main" val="5476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ODIVERSEA-päätösdia / English">
    <p:spTree>
      <p:nvGrpSpPr>
        <p:cNvPr id="1" name=""/>
        <p:cNvGrpSpPr/>
        <p:nvPr/>
      </p:nvGrpSpPr>
      <p:grpSpPr>
        <a:xfrm>
          <a:off x="0" y="0"/>
          <a:ext cx="0" cy="0"/>
          <a:chOff x="0" y="0"/>
          <a:chExt cx="0" cy="0"/>
        </a:xfrm>
      </p:grpSpPr>
      <p:pic>
        <p:nvPicPr>
          <p:cNvPr id="5" name="Kuva 4" descr="Metsähallitus, National Parks Finland (project coordinator), Ministry of the Environment, Finnish Environment Institute, Natural Resources Institute Finland, Provincial Government of Åland, Turku University of Applied Sciences, Åbo Akademi University, Geological Survey of Finland, and Baltic Sea Action Group.">
            <a:extLst>
              <a:ext uri="{FF2B5EF4-FFF2-40B4-BE49-F238E27FC236}">
                <a16:creationId xmlns:a16="http://schemas.microsoft.com/office/drawing/2014/main" id="{A237AA8E-DFE8-4677-9BA8-93D2C83AA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7805B50A-6347-411D-83F3-9B8355108C60}"/>
              </a:ext>
            </a:extLst>
          </p:cNvPr>
          <p:cNvSpPr>
            <a:spLocks noGrp="1"/>
          </p:cNvSpPr>
          <p:nvPr>
            <p:ph type="title"/>
          </p:nvPr>
        </p:nvSpPr>
        <p:spPr/>
        <p:txBody>
          <a:bodyPr/>
          <a:lstStyle/>
          <a:p>
            <a:r>
              <a:rPr lang="sv-SE"/>
              <a:t>Klicka här för att ändra mall för rubrikformat</a:t>
            </a:r>
            <a:endParaRPr lang="fi-FI"/>
          </a:p>
        </p:txBody>
      </p:sp>
    </p:spTree>
    <p:extLst>
      <p:ext uri="{BB962C8B-B14F-4D97-AF65-F5344CB8AC3E}">
        <p14:creationId xmlns:p14="http://schemas.microsoft.com/office/powerpoint/2010/main" val="121582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inen BIODIVERSEA-aloitusdia / suomi">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5C923F43-EF9A-45FE-A8AA-FFAB8C6CB44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3999" cy="5143498"/>
          </a:xfrm>
          <a:prstGeom prst="rect">
            <a:avLst/>
          </a:prstGeom>
        </p:spPr>
      </p:pic>
      <p:sp>
        <p:nvSpPr>
          <p:cNvPr id="4" name="Otsikko 3">
            <a:extLst>
              <a:ext uri="{FF2B5EF4-FFF2-40B4-BE49-F238E27FC236}">
                <a16:creationId xmlns:a16="http://schemas.microsoft.com/office/drawing/2014/main" id="{C6CFF0DD-E8DF-4B56-9E6B-E1EA6AD9E6E5}"/>
              </a:ext>
            </a:extLst>
          </p:cNvPr>
          <p:cNvSpPr>
            <a:spLocks noGrp="1"/>
          </p:cNvSpPr>
          <p:nvPr>
            <p:ph type="title"/>
          </p:nvPr>
        </p:nvSpPr>
        <p:spPr/>
        <p:txBody>
          <a:bodyPr/>
          <a:lstStyle/>
          <a:p>
            <a:r>
              <a:rPr lang="sv-SE"/>
              <a:t>Klicka här för att ändra mall för rubrikformat</a:t>
            </a:r>
            <a:endParaRPr lang="fi-FI"/>
          </a:p>
        </p:txBody>
      </p:sp>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612586" y="3939257"/>
            <a:ext cx="7919571" cy="641168"/>
          </a:xfrm>
        </p:spPr>
        <p:txBody>
          <a:bodyPr wrap="square" anchor="b" anchorCtr="0">
            <a:noAutofit/>
          </a:bodyPr>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fi-FI"/>
          </a:p>
        </p:txBody>
      </p:sp>
      <p:sp>
        <p:nvSpPr>
          <p:cNvPr id="5" name="Päivämäärän paikkamerkki 4">
            <a:extLst>
              <a:ext uri="{FF2B5EF4-FFF2-40B4-BE49-F238E27FC236}">
                <a16:creationId xmlns:a16="http://schemas.microsoft.com/office/drawing/2014/main" id="{3133C3B5-9E0C-4204-81BB-21DB54C467D8}"/>
              </a:ext>
            </a:extLst>
          </p:cNvPr>
          <p:cNvSpPr>
            <a:spLocks noGrp="1"/>
          </p:cNvSpPr>
          <p:nvPr>
            <p:ph type="dt" sz="half" idx="10"/>
          </p:nvPr>
        </p:nvSpPr>
        <p:spPr/>
        <p:txBody>
          <a:bodyPr/>
          <a:lstStyle/>
          <a:p>
            <a:fld id="{07071957-ADD1-4E7C-B39C-C29B2A9D8FDE}" type="datetime1">
              <a:rPr lang="fi-FI" smtClean="0"/>
              <a:t>31.1.2024</a:t>
            </a:fld>
            <a:endParaRPr lang="fi-FI"/>
          </a:p>
        </p:txBody>
      </p:sp>
    </p:spTree>
    <p:extLst>
      <p:ext uri="{BB962C8B-B14F-4D97-AF65-F5344CB8AC3E}">
        <p14:creationId xmlns:p14="http://schemas.microsoft.com/office/powerpoint/2010/main" val="115201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inen BIODIVERSEA-aloitusdia / svensk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6755BEF-6656-49EC-990D-0781E4F93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3999" cy="5143498"/>
          </a:xfrm>
          <a:prstGeom prst="rect">
            <a:avLst/>
          </a:prstGeom>
        </p:spPr>
      </p:pic>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612586" y="3939257"/>
            <a:ext cx="7919571" cy="641168"/>
          </a:xfrm>
        </p:spPr>
        <p:txBody>
          <a:bodyPr wrap="square" anchor="b" anchorCtr="0">
            <a:noAutofit/>
          </a:bodyPr>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fi-FI"/>
          </a:p>
        </p:txBody>
      </p:sp>
      <p:sp>
        <p:nvSpPr>
          <p:cNvPr id="2" name="Otsikko 1">
            <a:extLst>
              <a:ext uri="{FF2B5EF4-FFF2-40B4-BE49-F238E27FC236}">
                <a16:creationId xmlns:a16="http://schemas.microsoft.com/office/drawing/2014/main" id="{A7BAF580-75F8-4EBA-B4DE-6308C4100F2E}"/>
              </a:ext>
            </a:extLst>
          </p:cNvPr>
          <p:cNvSpPr>
            <a:spLocks noGrp="1"/>
          </p:cNvSpPr>
          <p:nvPr>
            <p:ph type="title"/>
          </p:nvPr>
        </p:nvSpPr>
        <p:spPr/>
        <p:txBody>
          <a:bodyPr/>
          <a:lstStyle/>
          <a:p>
            <a:r>
              <a:rPr lang="sv-SE"/>
              <a:t>Klicka här för att ändra mall för rubrikformat</a:t>
            </a:r>
            <a:endParaRPr lang="fi-FI"/>
          </a:p>
        </p:txBody>
      </p:sp>
      <p:sp>
        <p:nvSpPr>
          <p:cNvPr id="4" name="Päivämäärän paikkamerkki 3">
            <a:extLst>
              <a:ext uri="{FF2B5EF4-FFF2-40B4-BE49-F238E27FC236}">
                <a16:creationId xmlns:a16="http://schemas.microsoft.com/office/drawing/2014/main" id="{E26C9921-7DB1-4399-AEFD-647E33FC20BC}"/>
              </a:ext>
            </a:extLst>
          </p:cNvPr>
          <p:cNvSpPr>
            <a:spLocks noGrp="1"/>
          </p:cNvSpPr>
          <p:nvPr>
            <p:ph type="dt" sz="half" idx="10"/>
          </p:nvPr>
        </p:nvSpPr>
        <p:spPr/>
        <p:txBody>
          <a:bodyPr/>
          <a:lstStyle/>
          <a:p>
            <a:fld id="{228BD234-19AA-4582-B3CF-7D7AC4069D42}" type="datetime1">
              <a:rPr lang="fi-FI" smtClean="0"/>
              <a:t>31.1.2024</a:t>
            </a:fld>
            <a:endParaRPr lang="fi-FI"/>
          </a:p>
        </p:txBody>
      </p:sp>
    </p:spTree>
    <p:extLst>
      <p:ext uri="{BB962C8B-B14F-4D97-AF65-F5344CB8AC3E}">
        <p14:creationId xmlns:p14="http://schemas.microsoft.com/office/powerpoint/2010/main" val="2705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inen BIODIVERSEA-aloitusdia / English">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6755BEF-6656-49EC-990D-0781E4F93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3999" cy="5143498"/>
          </a:xfrm>
          <a:prstGeom prst="rect">
            <a:avLst/>
          </a:prstGeom>
        </p:spPr>
      </p:pic>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612586" y="3939257"/>
            <a:ext cx="7919571" cy="641168"/>
          </a:xfrm>
        </p:spPr>
        <p:txBody>
          <a:bodyPr wrap="square" anchor="b" anchorCtr="0">
            <a:noAutofit/>
          </a:bodyPr>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fi-FI"/>
          </a:p>
        </p:txBody>
      </p:sp>
      <p:sp>
        <p:nvSpPr>
          <p:cNvPr id="2" name="Otsikko 1">
            <a:extLst>
              <a:ext uri="{FF2B5EF4-FFF2-40B4-BE49-F238E27FC236}">
                <a16:creationId xmlns:a16="http://schemas.microsoft.com/office/drawing/2014/main" id="{56A9C604-6FEF-4BE5-B4AD-A5483A6295BD}"/>
              </a:ext>
            </a:extLst>
          </p:cNvPr>
          <p:cNvSpPr>
            <a:spLocks noGrp="1"/>
          </p:cNvSpPr>
          <p:nvPr>
            <p:ph type="title"/>
          </p:nvPr>
        </p:nvSpPr>
        <p:spPr/>
        <p:txBody>
          <a:bodyPr/>
          <a:lstStyle/>
          <a:p>
            <a:r>
              <a:rPr lang="sv-SE"/>
              <a:t>Klicka här för att ändra mall för rubrikformat</a:t>
            </a:r>
            <a:endParaRPr lang="fi-FI"/>
          </a:p>
        </p:txBody>
      </p:sp>
      <p:sp>
        <p:nvSpPr>
          <p:cNvPr id="4" name="Päivämäärän paikkamerkki 3">
            <a:extLst>
              <a:ext uri="{FF2B5EF4-FFF2-40B4-BE49-F238E27FC236}">
                <a16:creationId xmlns:a16="http://schemas.microsoft.com/office/drawing/2014/main" id="{6FCE28E2-1403-4B94-9ADA-82F1874D15D5}"/>
              </a:ext>
            </a:extLst>
          </p:cNvPr>
          <p:cNvSpPr>
            <a:spLocks noGrp="1"/>
          </p:cNvSpPr>
          <p:nvPr>
            <p:ph type="dt" sz="half" idx="10"/>
          </p:nvPr>
        </p:nvSpPr>
        <p:spPr/>
        <p:txBody>
          <a:bodyPr/>
          <a:lstStyle/>
          <a:p>
            <a:fld id="{47A916F1-309C-4BAF-8D79-60B31A254182}" type="datetime1">
              <a:rPr lang="fi-FI" smtClean="0"/>
              <a:t>31.1.2024</a:t>
            </a:fld>
            <a:endParaRPr lang="fi-FI"/>
          </a:p>
        </p:txBody>
      </p:sp>
    </p:spTree>
    <p:extLst>
      <p:ext uri="{BB962C8B-B14F-4D97-AF65-F5344CB8AC3E}">
        <p14:creationId xmlns:p14="http://schemas.microsoft.com/office/powerpoint/2010/main" val="218576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pea kuva ja teksti">
    <p:spTree>
      <p:nvGrpSpPr>
        <p:cNvPr id="1" name=""/>
        <p:cNvGrpSpPr/>
        <p:nvPr/>
      </p:nvGrpSpPr>
      <p:grpSpPr>
        <a:xfrm>
          <a:off x="0" y="0"/>
          <a:ext cx="0" cy="0"/>
          <a:chOff x="0" y="0"/>
          <a:chExt cx="0" cy="0"/>
        </a:xfrm>
      </p:grpSpPr>
      <p:sp>
        <p:nvSpPr>
          <p:cNvPr id="2" name="Title 1"/>
          <p:cNvSpPr>
            <a:spLocks noGrp="1"/>
          </p:cNvSpPr>
          <p:nvPr>
            <p:ph type="title"/>
          </p:nvPr>
        </p:nvSpPr>
        <p:spPr>
          <a:xfrm>
            <a:off x="3190082" y="604838"/>
            <a:ext cx="5342075" cy="701675"/>
          </a:xfrm>
        </p:spPr>
        <p:txBody>
          <a:bodyPr wrap="square">
            <a:noAutofit/>
          </a:bodyPr>
          <a:lstStyle/>
          <a:p>
            <a:r>
              <a:rPr lang="sv-SE"/>
              <a:t>Klicka här för att ändra mall för rubrikformat</a:t>
            </a:r>
            <a:endParaRPr lang="en-US"/>
          </a:p>
        </p:txBody>
      </p:sp>
      <p:sp>
        <p:nvSpPr>
          <p:cNvPr id="3" name="Content Placeholder 2"/>
          <p:cNvSpPr>
            <a:spLocks noGrp="1"/>
          </p:cNvSpPr>
          <p:nvPr>
            <p:ph idx="1"/>
          </p:nvPr>
        </p:nvSpPr>
        <p:spPr>
          <a:xfrm>
            <a:off x="3190082" y="1306513"/>
            <a:ext cx="5342075" cy="3232149"/>
          </a:xfr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0F04F189-8877-4B8F-AFCA-9BA338117FAD}" type="datetime1">
              <a:rPr lang="fi-FI" smtClean="0"/>
              <a:t>31.1.2024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
        <p:nvSpPr>
          <p:cNvPr id="9" name="Kuvan paikkamerkki 2">
            <a:extLst>
              <a:ext uri="{FF2B5EF4-FFF2-40B4-BE49-F238E27FC236}">
                <a16:creationId xmlns:a16="http://schemas.microsoft.com/office/drawing/2014/main" id="{80CC531C-C751-4A5A-9351-511A62E360BB}"/>
              </a:ext>
            </a:extLst>
          </p:cNvPr>
          <p:cNvSpPr>
            <a:spLocks noGrp="1"/>
          </p:cNvSpPr>
          <p:nvPr>
            <p:ph type="pic" sz="quarter" idx="17" hasCustomPrompt="1"/>
          </p:nvPr>
        </p:nvSpPr>
        <p:spPr>
          <a:xfrm>
            <a:off x="0" y="0"/>
            <a:ext cx="2894668" cy="5143500"/>
          </a:xfrm>
          <a:solidFill>
            <a:schemeClr val="bg1">
              <a:lumMod val="95000"/>
            </a:schemeClr>
          </a:solidFill>
        </p:spPr>
        <p:txBody>
          <a:bodyPr>
            <a:normAutofit/>
          </a:bodyPr>
          <a:lstStyle>
            <a:lvl1pPr marL="0" marR="0" indent="0" algn="l" defTabSz="342900" rtl="0" eaLnBrk="1" fontAlgn="base" latinLnBrk="0" hangingPunct="1">
              <a:lnSpc>
                <a:spcPct val="100000"/>
              </a:lnSpc>
              <a:spcBef>
                <a:spcPts val="600"/>
              </a:spcBef>
              <a:spcAft>
                <a:spcPct val="0"/>
              </a:spcAft>
              <a:buClr>
                <a:schemeClr val="accent6"/>
              </a:buClr>
              <a:buSzPct val="85000"/>
              <a:buFontTx/>
              <a:buNone/>
              <a:tabLst/>
              <a:defRPr sz="1000"/>
            </a:lvl1pPr>
          </a:lstStyle>
          <a:p>
            <a:r>
              <a:rPr lang="fi-FI"/>
              <a:t>Kapea kuva 607 x 1080 </a:t>
            </a:r>
            <a:r>
              <a:rPr lang="fi-FI" err="1"/>
              <a:t>px</a:t>
            </a:r>
            <a:endParaRPr lang="fi-FI"/>
          </a:p>
        </p:txBody>
      </p:sp>
    </p:spTree>
    <p:extLst>
      <p:ext uri="{BB962C8B-B14F-4D97-AF65-F5344CB8AC3E}">
        <p14:creationId xmlns:p14="http://schemas.microsoft.com/office/powerpoint/2010/main" val="118642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3117">
          <p15:clr>
            <a:srgbClr val="FBAE40"/>
          </p15:clr>
        </p15:guide>
        <p15:guide id="6" pos="20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uolen dian kuva ja teksti">
    <p:spTree>
      <p:nvGrpSpPr>
        <p:cNvPr id="1" name=""/>
        <p:cNvGrpSpPr/>
        <p:nvPr/>
      </p:nvGrpSpPr>
      <p:grpSpPr>
        <a:xfrm>
          <a:off x="0" y="0"/>
          <a:ext cx="0" cy="0"/>
          <a:chOff x="0" y="0"/>
          <a:chExt cx="0" cy="0"/>
        </a:xfrm>
      </p:grpSpPr>
      <p:sp>
        <p:nvSpPr>
          <p:cNvPr id="2" name="Title 1"/>
          <p:cNvSpPr>
            <a:spLocks noGrp="1"/>
          </p:cNvSpPr>
          <p:nvPr>
            <p:ph type="title"/>
          </p:nvPr>
        </p:nvSpPr>
        <p:spPr>
          <a:xfrm>
            <a:off x="4874420" y="604838"/>
            <a:ext cx="3657737" cy="813586"/>
          </a:xfrm>
        </p:spPr>
        <p:txBody>
          <a:bodyPr wrap="square">
            <a:noAutofit/>
          </a:bodyPr>
          <a:lstStyle/>
          <a:p>
            <a:r>
              <a:rPr lang="sv-SE"/>
              <a:t>Klicka här för att ändra mall för rubrikformat</a:t>
            </a:r>
            <a:endParaRPr lang="en-US"/>
          </a:p>
        </p:txBody>
      </p:sp>
      <p:sp>
        <p:nvSpPr>
          <p:cNvPr id="3" name="Content Placeholder 2"/>
          <p:cNvSpPr>
            <a:spLocks noGrp="1"/>
          </p:cNvSpPr>
          <p:nvPr>
            <p:ph idx="1"/>
          </p:nvPr>
        </p:nvSpPr>
        <p:spPr>
          <a:xfrm>
            <a:off x="4874420" y="1684421"/>
            <a:ext cx="3657737" cy="2854241"/>
          </a:xfr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E25E6A07-9DBA-42C3-A658-CB9EE2C0C361}" type="datetime1">
              <a:rPr lang="fi-FI" smtClean="0"/>
              <a:t>31.1.2024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
        <p:nvSpPr>
          <p:cNvPr id="8" name="Kuvan paikkamerkki 2">
            <a:extLst>
              <a:ext uri="{FF2B5EF4-FFF2-40B4-BE49-F238E27FC236}">
                <a16:creationId xmlns:a16="http://schemas.microsoft.com/office/drawing/2014/main" id="{FE5857B9-1DC5-4A90-AA3D-9105332C77D0}"/>
              </a:ext>
            </a:extLst>
          </p:cNvPr>
          <p:cNvSpPr>
            <a:spLocks noGrp="1"/>
          </p:cNvSpPr>
          <p:nvPr>
            <p:ph type="pic" sz="quarter" idx="16" hasCustomPrompt="1"/>
          </p:nvPr>
        </p:nvSpPr>
        <p:spPr>
          <a:xfrm>
            <a:off x="0" y="0"/>
            <a:ext cx="4572000" cy="5143500"/>
          </a:xfrm>
          <a:solidFill>
            <a:schemeClr val="bg1">
              <a:lumMod val="95000"/>
            </a:schemeClr>
          </a:solidFill>
        </p:spPr>
        <p:txBody>
          <a:bodyPr>
            <a:normAutofit/>
          </a:bodyPr>
          <a:lstStyle>
            <a:lvl1pPr marL="0" marR="0" indent="0" algn="l" defTabSz="342900" rtl="0" eaLnBrk="1" fontAlgn="base" latinLnBrk="0" hangingPunct="1">
              <a:lnSpc>
                <a:spcPct val="100000"/>
              </a:lnSpc>
              <a:spcBef>
                <a:spcPts val="600"/>
              </a:spcBef>
              <a:spcAft>
                <a:spcPct val="0"/>
              </a:spcAft>
              <a:buClr>
                <a:schemeClr val="accent6"/>
              </a:buClr>
              <a:buSzPct val="85000"/>
              <a:buFontTx/>
              <a:buNone/>
              <a:tabLst/>
              <a:defRPr sz="1000"/>
            </a:lvl1pPr>
          </a:lstStyle>
          <a:p>
            <a:r>
              <a:rPr lang="fi-FI"/>
              <a:t>1/2 dian kuva 960 x 1080 </a:t>
            </a:r>
            <a:r>
              <a:rPr lang="fi-FI" err="1"/>
              <a:t>px</a:t>
            </a:r>
            <a:endParaRPr lang="fi-FI"/>
          </a:p>
        </p:txBody>
      </p:sp>
    </p:spTree>
    <p:extLst>
      <p:ext uri="{BB962C8B-B14F-4D97-AF65-F5344CB8AC3E}">
        <p14:creationId xmlns:p14="http://schemas.microsoft.com/office/powerpoint/2010/main" val="358788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oko dian kuva ja otsikko (tai slogan)">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72E8C8B2-99B5-4BB7-8951-204A0B967187}"/>
              </a:ext>
            </a:extLst>
          </p:cNvPr>
          <p:cNvSpPr>
            <a:spLocks noGrp="1"/>
          </p:cNvSpPr>
          <p:nvPr>
            <p:ph type="pic" sz="quarter" idx="15" hasCustomPrompt="1"/>
          </p:nvPr>
        </p:nvSpPr>
        <p:spPr>
          <a:xfrm>
            <a:off x="0" y="0"/>
            <a:ext cx="9144000" cy="5143500"/>
          </a:xfrm>
          <a:solidFill>
            <a:schemeClr val="bg1">
              <a:lumMod val="95000"/>
            </a:schemeClr>
          </a:solidFill>
        </p:spPr>
        <p:txBody>
          <a:bodyPr>
            <a:normAutofit/>
          </a:bodyPr>
          <a:lstStyle>
            <a:lvl1pPr marL="0" marR="0" indent="0" algn="l" defTabSz="342900" rtl="0" eaLnBrk="1" fontAlgn="base" latinLnBrk="0" hangingPunct="1">
              <a:lnSpc>
                <a:spcPct val="100000"/>
              </a:lnSpc>
              <a:spcBef>
                <a:spcPts val="600"/>
              </a:spcBef>
              <a:spcAft>
                <a:spcPct val="0"/>
              </a:spcAft>
              <a:buClr>
                <a:schemeClr val="accent6"/>
              </a:buClr>
              <a:buSzPct val="85000"/>
              <a:buFontTx/>
              <a:buNone/>
              <a:tabLst/>
              <a:defRPr sz="1000"/>
            </a:lvl1pPr>
          </a:lstStyle>
          <a:p>
            <a:r>
              <a:rPr lang="fi-FI"/>
              <a:t>Koko dian kuva 1920 x 1080 </a:t>
            </a:r>
            <a:r>
              <a:rPr lang="fi-FI" err="1"/>
              <a:t>px</a:t>
            </a:r>
            <a:endParaRPr lang="fi-FI"/>
          </a:p>
        </p:txBody>
      </p:sp>
      <p:sp>
        <p:nvSpPr>
          <p:cNvPr id="6" name="Title 1">
            <a:extLst>
              <a:ext uri="{FF2B5EF4-FFF2-40B4-BE49-F238E27FC236}">
                <a16:creationId xmlns:a16="http://schemas.microsoft.com/office/drawing/2014/main" id="{91FD3083-A157-4AC4-B5DD-FA6314AE3093}"/>
              </a:ext>
            </a:extLst>
          </p:cNvPr>
          <p:cNvSpPr>
            <a:spLocks noGrp="1"/>
          </p:cNvSpPr>
          <p:nvPr>
            <p:ph type="title"/>
          </p:nvPr>
        </p:nvSpPr>
        <p:spPr>
          <a:xfrm>
            <a:off x="604838" y="612588"/>
            <a:ext cx="7927974" cy="456795"/>
          </a:xfrm>
        </p:spPr>
        <p:txBody>
          <a:bodyPr wrap="square">
            <a:noAutofit/>
          </a:bodyPr>
          <a:lstStyle>
            <a:lvl1pPr>
              <a:defRPr>
                <a:solidFill>
                  <a:schemeClr val="bg1"/>
                </a:solidFill>
              </a:defRPr>
            </a:lvl1pPr>
          </a:lstStyle>
          <a:p>
            <a:r>
              <a:rPr lang="sv-SE"/>
              <a:t>Klicka här för att ändra mall för rubrikformat</a:t>
            </a:r>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71C0F6D5-1441-4F9C-B0E3-99F2423D927D}" type="datetime1">
              <a:rPr lang="fi-FI" smtClean="0"/>
              <a:t>31.1.2024</a:t>
            </a:fld>
            <a:endParaRPr lang="fi-FI"/>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125908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elkkä teksti">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p>
            <a:r>
              <a:rPr lang="sv-SE"/>
              <a:t>Klicka här för att ändra mall för rubrikformat</a:t>
            </a:r>
            <a:endParaRPr lang="en-US"/>
          </a:p>
        </p:txBody>
      </p:sp>
      <p:sp>
        <p:nvSpPr>
          <p:cNvPr id="3" name="Content Placeholder 2"/>
          <p:cNvSpPr>
            <a:spLocks noGrp="1"/>
          </p:cNvSpPr>
          <p:nvPr>
            <p:ph idx="1"/>
          </p:nvPr>
        </p:nvSpPr>
        <p:spPr>
          <a:xfrm>
            <a:off x="604838" y="1308051"/>
            <a:ext cx="7927974" cy="3222861"/>
          </a:xfr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90E026E1-7CF6-40DD-AAE2-AE8033A0DA04}" type="datetime1">
              <a:rPr lang="fi-FI" smtClean="0"/>
              <a:t>31.1.2024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215939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elkkä teksti, 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p>
            <a:r>
              <a:rPr lang="sv-SE"/>
              <a:t>Klicka här för att ändra mall för rubrikformat</a:t>
            </a:r>
            <a:endParaRPr lang="en-US"/>
          </a:p>
        </p:txBody>
      </p:sp>
      <p:sp>
        <p:nvSpPr>
          <p:cNvPr id="3" name="Content Placeholder 2"/>
          <p:cNvSpPr>
            <a:spLocks noGrp="1"/>
          </p:cNvSpPr>
          <p:nvPr>
            <p:ph idx="1"/>
          </p:nvPr>
        </p:nvSpPr>
        <p:spPr>
          <a:xfrm>
            <a:off x="604838" y="1308051"/>
            <a:ext cx="7927974" cy="3222861"/>
          </a:xfrm>
        </p:spPr>
        <p:txBody>
          <a:bodyPr wrap="square" numCol="2" spcCol="25200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6274AA74-C8CA-4AB9-BB4B-A509D74372B0}" type="datetime1">
              <a:rPr lang="fi-FI" smtClean="0"/>
              <a:t>31.1.2024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9993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539162" y="4720108"/>
            <a:ext cx="604838" cy="273844"/>
          </a:xfrm>
          <a:prstGeom prst="rect">
            <a:avLst/>
          </a:prstGeom>
        </p:spPr>
        <p:txBody>
          <a:bodyPr vert="horz" lIns="0" tIns="0" rIns="0" bIns="0" rtlCol="0" anchor="b" anchorCtr="0"/>
          <a:lstStyle>
            <a:lvl1pPr algn="ctr">
              <a:defRPr sz="1600" b="1">
                <a:solidFill>
                  <a:schemeClr val="tx1"/>
                </a:solidFill>
              </a:defRPr>
            </a:lvl1pPr>
          </a:lstStyle>
          <a:p>
            <a:fld id="{07F0CC26-4241-4995-BDB3-9E0D3B0C702B}" type="slidenum">
              <a:rPr lang="fi-FI" smtClean="0"/>
              <a:pPr/>
              <a:t>‹#›</a:t>
            </a:fld>
            <a:endParaRPr lang="fi-FI"/>
          </a:p>
        </p:txBody>
      </p:sp>
      <p:sp>
        <p:nvSpPr>
          <p:cNvPr id="4" name="Date Placeholder 3"/>
          <p:cNvSpPr>
            <a:spLocks noGrp="1"/>
          </p:cNvSpPr>
          <p:nvPr>
            <p:ph type="dt" sz="half" idx="2"/>
          </p:nvPr>
        </p:nvSpPr>
        <p:spPr>
          <a:xfrm>
            <a:off x="7640665" y="4713018"/>
            <a:ext cx="891492" cy="273844"/>
          </a:xfrm>
          <a:prstGeom prst="rect">
            <a:avLst/>
          </a:prstGeom>
        </p:spPr>
        <p:txBody>
          <a:bodyPr vert="horz" lIns="0" tIns="0" rIns="0" bIns="0" rtlCol="0" anchor="b" anchorCtr="0"/>
          <a:lstStyle>
            <a:lvl1pPr algn="r">
              <a:defRPr sz="1000">
                <a:solidFill>
                  <a:schemeClr val="tx1">
                    <a:tint val="75000"/>
                  </a:schemeClr>
                </a:solidFill>
                <a:latin typeface="Cambria" panose="02040503050406030204" pitchFamily="18" charset="0"/>
                <a:ea typeface="Cambria" panose="02040503050406030204" pitchFamily="18" charset="0"/>
              </a:defRPr>
            </a:lvl1pPr>
          </a:lstStyle>
          <a:p>
            <a:fld id="{3B7386F8-3D67-4FCF-B640-6F61A847B3A5}" type="datetime1">
              <a:rPr lang="fi-FI" smtClean="0"/>
              <a:t>31.1.2024</a:t>
            </a:fld>
            <a:endParaRPr lang="fi-FI"/>
          </a:p>
        </p:txBody>
      </p:sp>
      <p:sp>
        <p:nvSpPr>
          <p:cNvPr id="2" name="Title Placeholder 1"/>
          <p:cNvSpPr>
            <a:spLocks noGrp="1"/>
          </p:cNvSpPr>
          <p:nvPr>
            <p:ph type="title"/>
          </p:nvPr>
        </p:nvSpPr>
        <p:spPr>
          <a:xfrm>
            <a:off x="604838" y="612588"/>
            <a:ext cx="7927974" cy="456795"/>
          </a:xfrm>
          <a:prstGeom prst="rect">
            <a:avLst/>
          </a:prstGeom>
        </p:spPr>
        <p:txBody>
          <a:bodyPr vert="horz" wrap="square" lIns="0" tIns="0" rIns="0" bIns="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604838" y="1308051"/>
            <a:ext cx="7927974" cy="3225849"/>
          </a:xfrm>
          <a:prstGeom prst="rect">
            <a:avLst/>
          </a:prstGeom>
        </p:spPr>
        <p:txBody>
          <a:bodyPr vert="horz" wrap="square"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3156689813"/>
      </p:ext>
    </p:extLst>
  </p:cSld>
  <p:clrMap bg1="lt1" tx1="dk1" bg2="lt2" tx2="dk2" accent1="accent1" accent2="accent2" accent3="accent3" accent4="accent4" accent5="accent5" accent6="accent6" hlink="hlink" folHlink="folHlink"/>
  <p:sldLayoutIdLst>
    <p:sldLayoutId id="2147483778" r:id="rId1"/>
    <p:sldLayoutId id="2147483756" r:id="rId2"/>
    <p:sldLayoutId id="2147483757" r:id="rId3"/>
    <p:sldLayoutId id="2147483758" r:id="rId4"/>
    <p:sldLayoutId id="2147483782" r:id="rId5"/>
    <p:sldLayoutId id="2147483783" r:id="rId6"/>
    <p:sldLayoutId id="2147483784" r:id="rId7"/>
    <p:sldLayoutId id="2147483785" r:id="rId8"/>
    <p:sldLayoutId id="2147483786"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800" b="1"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00" kern="1200">
          <a:solidFill>
            <a:schemeClr val="tx1"/>
          </a:solidFill>
          <a:latin typeface="Cambria" panose="02040503050406030204" pitchFamily="18" charset="0"/>
          <a:ea typeface="Cambria" panose="02040503050406030204" pitchFamily="18" charset="0"/>
          <a:cs typeface="+mn-cs"/>
        </a:defRPr>
      </a:lvl1pPr>
      <a:lvl2pPr marL="514350" indent="-171450" algn="l" defTabSz="685800" rtl="0" eaLnBrk="1" latinLnBrk="0" hangingPunct="1">
        <a:lnSpc>
          <a:spcPct val="100000"/>
        </a:lnSpc>
        <a:spcBef>
          <a:spcPts val="750"/>
        </a:spcBef>
        <a:buFont typeface="Arial" panose="020B0604020202020204" pitchFamily="34" charset="0"/>
        <a:buChar char="•"/>
        <a:defRPr sz="1300" kern="1200">
          <a:solidFill>
            <a:schemeClr val="tx1"/>
          </a:solidFill>
          <a:latin typeface="Cambria" panose="02040503050406030204" pitchFamily="18" charset="0"/>
          <a:ea typeface="Cambria" panose="02040503050406030204" pitchFamily="18" charset="0"/>
          <a:cs typeface="+mn-cs"/>
        </a:defRPr>
      </a:lvl2pPr>
      <a:lvl3pPr marL="857250" indent="-171450" algn="l" defTabSz="685800" rtl="0" eaLnBrk="1" latinLnBrk="0" hangingPunct="1">
        <a:lnSpc>
          <a:spcPct val="100000"/>
        </a:lnSpc>
        <a:spcBef>
          <a:spcPts val="750"/>
        </a:spcBef>
        <a:buFont typeface="Arial" panose="020B0604020202020204" pitchFamily="34" charset="0"/>
        <a:buChar char="•"/>
        <a:defRPr sz="1300" kern="1200">
          <a:solidFill>
            <a:schemeClr val="tx1"/>
          </a:solidFill>
          <a:latin typeface="Cambria" panose="02040503050406030204" pitchFamily="18" charset="0"/>
          <a:ea typeface="Cambria" panose="02040503050406030204" pitchFamily="18" charset="0"/>
          <a:cs typeface="+mn-cs"/>
        </a:defRPr>
      </a:lvl3pPr>
      <a:lvl4pPr marL="1200150" indent="-171450" algn="l" defTabSz="685800" rtl="0" eaLnBrk="1" latinLnBrk="0" hangingPunct="1">
        <a:lnSpc>
          <a:spcPct val="100000"/>
        </a:lnSpc>
        <a:spcBef>
          <a:spcPts val="750"/>
        </a:spcBef>
        <a:buFont typeface="Arial" panose="020B0604020202020204" pitchFamily="34" charset="0"/>
        <a:buChar char="•"/>
        <a:defRPr sz="1300" kern="1200">
          <a:solidFill>
            <a:schemeClr val="tx1"/>
          </a:solidFill>
          <a:latin typeface="Cambria" panose="02040503050406030204" pitchFamily="18" charset="0"/>
          <a:ea typeface="Cambria" panose="02040503050406030204" pitchFamily="18" charset="0"/>
          <a:cs typeface="+mn-cs"/>
        </a:defRPr>
      </a:lvl4pPr>
      <a:lvl5pPr marL="1543050" indent="-171450" algn="l" defTabSz="685800" rtl="0" eaLnBrk="1" latinLnBrk="0" hangingPunct="1">
        <a:lnSpc>
          <a:spcPct val="100000"/>
        </a:lnSpc>
        <a:spcBef>
          <a:spcPts val="750"/>
        </a:spcBef>
        <a:buFont typeface="Arial" panose="020B0604020202020204" pitchFamily="34" charset="0"/>
        <a:buChar char="•"/>
        <a:defRPr sz="1300" kern="1200">
          <a:solidFill>
            <a:schemeClr val="tx1"/>
          </a:solidFill>
          <a:latin typeface="Cambria" panose="02040503050406030204" pitchFamily="18" charset="0"/>
          <a:ea typeface="Cambria" panose="02040503050406030204" pitchFamily="18"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orient="horz" pos="2856">
          <p15:clr>
            <a:srgbClr val="F26B43"/>
          </p15:clr>
        </p15:guide>
        <p15:guide id="3" orient="horz" pos="381">
          <p15:clr>
            <a:srgbClr val="F26B43"/>
          </p15:clr>
        </p15:guide>
        <p15:guide id="4" pos="381">
          <p15:clr>
            <a:srgbClr val="F26B43"/>
          </p15:clr>
        </p15:guide>
        <p15:guide id="5" pos="5375">
          <p15:clr>
            <a:srgbClr val="F26B43"/>
          </p15:clr>
        </p15:guide>
        <p15:guide id="7" orient="horz" pos="1724">
          <p15:clr>
            <a:srgbClr val="F26B43"/>
          </p15:clr>
        </p15:guide>
        <p15:guide id="8" orient="horz" pos="8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F2199AA6-8D26-4F44-9D17-5CDFA3F3BD74}"/>
              </a:ext>
            </a:extLst>
          </p:cNvPr>
          <p:cNvSpPr>
            <a:spLocks noGrp="1"/>
          </p:cNvSpPr>
          <p:nvPr>
            <p:ph type="ctrTitle"/>
          </p:nvPr>
        </p:nvSpPr>
        <p:spPr>
          <a:xfrm>
            <a:off x="612587" y="96646"/>
            <a:ext cx="7694986" cy="2135539"/>
          </a:xfrm>
        </p:spPr>
        <p:txBody>
          <a:bodyPr/>
          <a:lstStyle/>
          <a:p>
            <a:r>
              <a:rPr lang="fi-FI" dirty="0" err="1">
                <a:solidFill>
                  <a:schemeClr val="bg1"/>
                </a:solidFill>
              </a:rPr>
              <a:t>Naturskyddet</a:t>
            </a:r>
            <a:r>
              <a:rPr lang="fi-FI" dirty="0">
                <a:solidFill>
                  <a:schemeClr val="bg1"/>
                </a:solidFill>
              </a:rPr>
              <a:t> </a:t>
            </a:r>
            <a:r>
              <a:rPr lang="fi-FI" dirty="0" err="1">
                <a:solidFill>
                  <a:schemeClr val="bg1"/>
                </a:solidFill>
              </a:rPr>
              <a:t>till</a:t>
            </a:r>
            <a:r>
              <a:rPr lang="fi-FI" dirty="0">
                <a:solidFill>
                  <a:schemeClr val="bg1"/>
                </a:solidFill>
              </a:rPr>
              <a:t> </a:t>
            </a:r>
            <a:r>
              <a:rPr lang="fi-FI" dirty="0" err="1">
                <a:solidFill>
                  <a:schemeClr val="bg1"/>
                </a:solidFill>
              </a:rPr>
              <a:t>havs</a:t>
            </a:r>
            <a:endParaRPr lang="fi-FI" dirty="0">
              <a:solidFill>
                <a:schemeClr val="bg1"/>
              </a:solidFill>
            </a:endParaRPr>
          </a:p>
        </p:txBody>
      </p:sp>
      <p:sp>
        <p:nvSpPr>
          <p:cNvPr id="6" name="Alaotsikko 5">
            <a:extLst>
              <a:ext uri="{FF2B5EF4-FFF2-40B4-BE49-F238E27FC236}">
                <a16:creationId xmlns:a16="http://schemas.microsoft.com/office/drawing/2014/main" id="{653ECAC4-1B53-430C-B45C-A8FE76CE166B}"/>
              </a:ext>
            </a:extLst>
          </p:cNvPr>
          <p:cNvSpPr>
            <a:spLocks noGrp="1"/>
          </p:cNvSpPr>
          <p:nvPr>
            <p:ph type="subTitle" idx="1"/>
          </p:nvPr>
        </p:nvSpPr>
        <p:spPr>
          <a:xfrm>
            <a:off x="1066069" y="3494048"/>
            <a:ext cx="7920227" cy="1560241"/>
          </a:xfrm>
        </p:spPr>
        <p:txBody>
          <a:bodyPr>
            <a:normAutofit/>
          </a:bodyPr>
          <a:lstStyle/>
          <a:p>
            <a:pPr algn="r">
              <a:lnSpc>
                <a:spcPct val="100000"/>
              </a:lnSpc>
            </a:pPr>
            <a:r>
              <a:rPr lang="sv-SE" dirty="0">
                <a:solidFill>
                  <a:schemeClr val="bg1"/>
                </a:solidFill>
              </a:rPr>
              <a:t>Tony Cederberg</a:t>
            </a:r>
          </a:p>
          <a:p>
            <a:pPr algn="r">
              <a:lnSpc>
                <a:spcPct val="100000"/>
              </a:lnSpc>
            </a:pPr>
            <a:r>
              <a:rPr lang="sv-SE" sz="1800" i="1" dirty="0">
                <a:solidFill>
                  <a:schemeClr val="bg1"/>
                </a:solidFill>
              </a:rPr>
              <a:t>Amanuens</a:t>
            </a:r>
          </a:p>
          <a:p>
            <a:pPr algn="r">
              <a:lnSpc>
                <a:spcPct val="100000"/>
              </a:lnSpc>
            </a:pPr>
            <a:r>
              <a:rPr lang="sv-SE" sz="1800" i="1" dirty="0">
                <a:solidFill>
                  <a:schemeClr val="bg1"/>
                </a:solidFill>
              </a:rPr>
              <a:t>Husö biologiska station</a:t>
            </a:r>
          </a:p>
          <a:p>
            <a:pPr algn="r">
              <a:lnSpc>
                <a:spcPct val="100000"/>
              </a:lnSpc>
            </a:pPr>
            <a:r>
              <a:rPr lang="sv-SE" sz="1800" i="1" dirty="0">
                <a:solidFill>
                  <a:schemeClr val="bg1"/>
                </a:solidFill>
              </a:rPr>
              <a:t>Åbo Akademi</a:t>
            </a:r>
          </a:p>
        </p:txBody>
      </p:sp>
    </p:spTree>
    <p:extLst>
      <p:ext uri="{BB962C8B-B14F-4D97-AF65-F5344CB8AC3E}">
        <p14:creationId xmlns:p14="http://schemas.microsoft.com/office/powerpoint/2010/main" val="21621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9978A8-B819-4285-9979-2F1B778F9155}"/>
              </a:ext>
            </a:extLst>
          </p:cNvPr>
          <p:cNvSpPr>
            <a:spLocks noGrp="1"/>
          </p:cNvSpPr>
          <p:nvPr>
            <p:ph type="title"/>
          </p:nvPr>
        </p:nvSpPr>
        <p:spPr>
          <a:xfrm>
            <a:off x="5071644" y="423392"/>
            <a:ext cx="3657737" cy="701675"/>
          </a:xfrm>
        </p:spPr>
        <p:txBody>
          <a:bodyPr/>
          <a:lstStyle/>
          <a:p>
            <a:pPr algn="ctr"/>
            <a:r>
              <a:rPr lang="fi-FI" err="1"/>
              <a:t>Utmaningar</a:t>
            </a:r>
            <a:endParaRPr lang="fi-FI"/>
          </a:p>
        </p:txBody>
      </p:sp>
      <p:sp>
        <p:nvSpPr>
          <p:cNvPr id="3" name="Sisällön paikkamerkki 2">
            <a:extLst>
              <a:ext uri="{FF2B5EF4-FFF2-40B4-BE49-F238E27FC236}">
                <a16:creationId xmlns:a16="http://schemas.microsoft.com/office/drawing/2014/main" id="{8AB4BB85-1DDD-47D0-B774-0E163D229172}"/>
              </a:ext>
            </a:extLst>
          </p:cNvPr>
          <p:cNvSpPr>
            <a:spLocks noGrp="1"/>
          </p:cNvSpPr>
          <p:nvPr>
            <p:ph idx="1"/>
          </p:nvPr>
        </p:nvSpPr>
        <p:spPr>
          <a:xfrm>
            <a:off x="5071644" y="1306513"/>
            <a:ext cx="3657737" cy="3232149"/>
          </a:xfrm>
        </p:spPr>
        <p:txBody>
          <a:bodyPr/>
          <a:lstStyle/>
          <a:p>
            <a:pPr>
              <a:spcBef>
                <a:spcPts val="600"/>
              </a:spcBef>
              <a:spcAft>
                <a:spcPts val="600"/>
              </a:spcAft>
            </a:pPr>
            <a:r>
              <a:rPr lang="fi-FI" sz="1400" err="1"/>
              <a:t>Bristen</a:t>
            </a:r>
            <a:r>
              <a:rPr lang="fi-FI" sz="1400"/>
              <a:t> </a:t>
            </a:r>
            <a:r>
              <a:rPr lang="fi-FI" sz="1400" err="1"/>
              <a:t>på</a:t>
            </a:r>
            <a:r>
              <a:rPr lang="fi-FI" sz="1400"/>
              <a:t> </a:t>
            </a:r>
            <a:r>
              <a:rPr lang="fi-FI" sz="1400" err="1"/>
              <a:t>kunskap</a:t>
            </a:r>
            <a:r>
              <a:rPr lang="fi-FI" sz="1400"/>
              <a:t> </a:t>
            </a:r>
            <a:r>
              <a:rPr lang="fi-FI" sz="1400" err="1"/>
              <a:t>och</a:t>
            </a:r>
            <a:r>
              <a:rPr lang="fi-FI" sz="1400"/>
              <a:t> </a:t>
            </a:r>
            <a:r>
              <a:rPr lang="fi-FI" sz="1400" err="1"/>
              <a:t>karteringsdata</a:t>
            </a:r>
            <a:r>
              <a:rPr lang="fi-FI" sz="1400"/>
              <a:t> </a:t>
            </a:r>
            <a:r>
              <a:rPr lang="fi-FI" sz="1400" err="1"/>
              <a:t>om</a:t>
            </a:r>
            <a:r>
              <a:rPr lang="fi-FI" sz="1400"/>
              <a:t> </a:t>
            </a:r>
            <a:r>
              <a:rPr lang="fi-FI" sz="1400" err="1"/>
              <a:t>undervattensnaturen</a:t>
            </a:r>
            <a:r>
              <a:rPr lang="fi-FI" sz="1400"/>
              <a:t>.</a:t>
            </a:r>
          </a:p>
          <a:p>
            <a:r>
              <a:rPr lang="fi-FI" sz="1400"/>
              <a:t>Stor del av </a:t>
            </a:r>
            <a:r>
              <a:rPr lang="fi-FI" sz="1400" err="1"/>
              <a:t>havet</a:t>
            </a:r>
            <a:r>
              <a:rPr lang="fi-FI" sz="1400"/>
              <a:t> </a:t>
            </a:r>
            <a:r>
              <a:rPr lang="fi-FI" sz="1400" err="1"/>
              <a:t>kring</a:t>
            </a:r>
            <a:r>
              <a:rPr lang="fi-FI" sz="1400"/>
              <a:t> Åland </a:t>
            </a:r>
            <a:r>
              <a:rPr lang="fi-FI" sz="1400" err="1"/>
              <a:t>är</a:t>
            </a:r>
            <a:r>
              <a:rPr lang="fi-FI" sz="1400"/>
              <a:t> </a:t>
            </a:r>
            <a:r>
              <a:rPr lang="fi-FI" sz="1400" err="1"/>
              <a:t>privatägd</a:t>
            </a:r>
            <a:endParaRPr lang="fi-FI" sz="1400"/>
          </a:p>
          <a:p>
            <a:pPr lvl="1"/>
            <a:r>
              <a:rPr lang="fi-FI" sz="1400" err="1"/>
              <a:t>Fastigheterna</a:t>
            </a:r>
            <a:r>
              <a:rPr lang="fi-FI" sz="1400"/>
              <a:t> </a:t>
            </a:r>
            <a:r>
              <a:rPr lang="fi-FI" sz="1400" err="1"/>
              <a:t>är</a:t>
            </a:r>
            <a:r>
              <a:rPr lang="fi-FI" sz="1400"/>
              <a:t> </a:t>
            </a:r>
            <a:r>
              <a:rPr lang="fi-FI" sz="1400" err="1"/>
              <a:t>små</a:t>
            </a:r>
            <a:r>
              <a:rPr lang="fi-FI" sz="1400"/>
              <a:t>.</a:t>
            </a:r>
          </a:p>
          <a:p>
            <a:pPr lvl="1">
              <a:spcAft>
                <a:spcPts val="600"/>
              </a:spcAft>
            </a:pPr>
            <a:r>
              <a:rPr lang="fi-FI" sz="1400" err="1"/>
              <a:t>Svårt</a:t>
            </a:r>
            <a:r>
              <a:rPr lang="fi-FI" sz="1400"/>
              <a:t> </a:t>
            </a:r>
            <a:r>
              <a:rPr lang="fi-FI" sz="1400" err="1"/>
              <a:t>att</a:t>
            </a:r>
            <a:r>
              <a:rPr lang="fi-FI" sz="1400"/>
              <a:t> </a:t>
            </a:r>
            <a:r>
              <a:rPr lang="fi-FI" sz="1400" err="1"/>
              <a:t>inrätta</a:t>
            </a:r>
            <a:r>
              <a:rPr lang="fi-FI" sz="1400"/>
              <a:t> </a:t>
            </a:r>
            <a:r>
              <a:rPr lang="fi-FI" sz="1400" err="1"/>
              <a:t>större</a:t>
            </a:r>
            <a:r>
              <a:rPr lang="fi-FI" sz="1400"/>
              <a:t> </a:t>
            </a:r>
            <a:r>
              <a:rPr lang="fi-FI" sz="1400" err="1"/>
              <a:t>sammanhängande</a:t>
            </a:r>
            <a:r>
              <a:rPr lang="fi-FI" sz="1400"/>
              <a:t> </a:t>
            </a:r>
            <a:r>
              <a:rPr lang="fi-FI" sz="1400" err="1"/>
              <a:t>naturreservat</a:t>
            </a:r>
            <a:r>
              <a:rPr lang="fi-FI" sz="1400"/>
              <a:t>.</a:t>
            </a:r>
          </a:p>
          <a:p>
            <a:r>
              <a:rPr lang="fi-FI" sz="1400" err="1"/>
              <a:t>Allmänna</a:t>
            </a:r>
            <a:r>
              <a:rPr lang="fi-FI" sz="1400"/>
              <a:t> </a:t>
            </a:r>
            <a:r>
              <a:rPr lang="fi-FI" sz="1400" err="1"/>
              <a:t>vatten</a:t>
            </a:r>
            <a:endParaRPr lang="fi-FI" sz="1400"/>
          </a:p>
          <a:p>
            <a:pPr lvl="1"/>
            <a:r>
              <a:rPr lang="fi-FI" sz="1400" err="1"/>
              <a:t>Konkurrens</a:t>
            </a:r>
            <a:r>
              <a:rPr lang="fi-FI" sz="1400"/>
              <a:t> </a:t>
            </a:r>
            <a:r>
              <a:rPr lang="fi-FI" sz="1400" err="1"/>
              <a:t>från</a:t>
            </a:r>
            <a:r>
              <a:rPr lang="fi-FI" sz="1400"/>
              <a:t> </a:t>
            </a:r>
            <a:r>
              <a:rPr lang="fi-FI" sz="1400" err="1"/>
              <a:t>industri</a:t>
            </a:r>
            <a:r>
              <a:rPr lang="fi-FI" sz="1400"/>
              <a:t> </a:t>
            </a:r>
            <a:r>
              <a:rPr lang="fi-FI" sz="1400" err="1"/>
              <a:t>stor</a:t>
            </a:r>
            <a:r>
              <a:rPr lang="fi-FI" sz="1400"/>
              <a:t>.</a:t>
            </a:r>
          </a:p>
          <a:p>
            <a:pPr lvl="1"/>
            <a:r>
              <a:rPr lang="fi-FI" sz="1400" err="1"/>
              <a:t>Intresset</a:t>
            </a:r>
            <a:r>
              <a:rPr lang="fi-FI" sz="1400"/>
              <a:t> för </a:t>
            </a:r>
            <a:r>
              <a:rPr lang="fi-FI" sz="1400" err="1"/>
              <a:t>industier</a:t>
            </a:r>
            <a:r>
              <a:rPr lang="fi-FI" sz="1400"/>
              <a:t> </a:t>
            </a:r>
            <a:r>
              <a:rPr lang="fi-FI" sz="1400" err="1"/>
              <a:t>bland</a:t>
            </a:r>
            <a:r>
              <a:rPr lang="fi-FI" sz="1400"/>
              <a:t> </a:t>
            </a:r>
            <a:r>
              <a:rPr lang="fi-FI" sz="1400" err="1"/>
              <a:t>politiker</a:t>
            </a:r>
            <a:r>
              <a:rPr lang="fi-FI" sz="1400"/>
              <a:t> </a:t>
            </a:r>
            <a:r>
              <a:rPr lang="fi-FI" sz="1400" err="1"/>
              <a:t>större</a:t>
            </a:r>
            <a:r>
              <a:rPr lang="fi-FI" sz="1400"/>
              <a:t> </a:t>
            </a:r>
            <a:r>
              <a:rPr lang="fi-FI" sz="1400" err="1"/>
              <a:t>än</a:t>
            </a:r>
            <a:r>
              <a:rPr lang="fi-FI" sz="1400"/>
              <a:t> </a:t>
            </a:r>
            <a:r>
              <a:rPr lang="fi-FI" sz="1400" err="1"/>
              <a:t>behovet</a:t>
            </a:r>
            <a:r>
              <a:rPr lang="fi-FI" sz="1400"/>
              <a:t> av </a:t>
            </a:r>
            <a:r>
              <a:rPr lang="fi-FI" sz="1400" err="1"/>
              <a:t>skyddsområden</a:t>
            </a:r>
            <a:r>
              <a:rPr lang="fi-FI" sz="1400"/>
              <a:t>.</a:t>
            </a:r>
          </a:p>
        </p:txBody>
      </p:sp>
      <p:sp>
        <p:nvSpPr>
          <p:cNvPr id="9" name="Tekstiruutu 8">
            <a:extLst>
              <a:ext uri="{FF2B5EF4-FFF2-40B4-BE49-F238E27FC236}">
                <a16:creationId xmlns:a16="http://schemas.microsoft.com/office/drawing/2014/main" id="{4CDFEB4A-875D-4149-85EB-9A34332D078E}"/>
              </a:ext>
            </a:extLst>
          </p:cNvPr>
          <p:cNvSpPr txBox="1"/>
          <p:nvPr/>
        </p:nvSpPr>
        <p:spPr>
          <a:xfrm>
            <a:off x="4872038" y="4827113"/>
            <a:ext cx="3667124" cy="153888"/>
          </a:xfrm>
          <a:prstGeom prst="rect">
            <a:avLst/>
          </a:prstGeom>
          <a:noFill/>
        </p:spPr>
        <p:txBody>
          <a:bodyPr wrap="square" lIns="0" tIns="0" rIns="0" bIns="0" rtlCol="0">
            <a:spAutoFit/>
          </a:bodyPr>
          <a:lstStyle/>
          <a:p>
            <a:r>
              <a:rPr lang="fi-FI" sz="1000" dirty="0" err="1"/>
              <a:t>Storklyndan</a:t>
            </a:r>
            <a:r>
              <a:rPr lang="fi-FI" sz="1000" dirty="0"/>
              <a:t> </a:t>
            </a:r>
            <a:r>
              <a:rPr lang="fi-FI" sz="1000" dirty="0" err="1"/>
              <a:t>naturreservat</a:t>
            </a:r>
            <a:r>
              <a:rPr lang="fi-FI" sz="1000" dirty="0"/>
              <a:t>. Foto: </a:t>
            </a:r>
            <a:r>
              <a:rPr lang="fi-FI" sz="1000" dirty="0" err="1"/>
              <a:t>Mäklarhuset</a:t>
            </a:r>
            <a:r>
              <a:rPr lang="fi-FI" sz="1000" dirty="0">
                <a:latin typeface="+mj-lt"/>
              </a:rPr>
              <a:t>.</a:t>
            </a:r>
          </a:p>
        </p:txBody>
      </p:sp>
      <p:sp>
        <p:nvSpPr>
          <p:cNvPr id="4" name="Dian numeron paikkamerkki 3">
            <a:extLst>
              <a:ext uri="{FF2B5EF4-FFF2-40B4-BE49-F238E27FC236}">
                <a16:creationId xmlns:a16="http://schemas.microsoft.com/office/drawing/2014/main" id="{3CC3C3FE-33E5-47E2-985E-EEA9C9BEC4FA}"/>
              </a:ex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10</a:t>
            </a:fld>
            <a:endParaRPr lang="fi-FI"/>
          </a:p>
        </p:txBody>
      </p:sp>
      <p:pic>
        <p:nvPicPr>
          <p:cNvPr id="8" name="Platshållare för bild 7" descr="En bild som visar natur, himmel, vatten, Kust- och oceanlandformer&#10;&#10;Automatiskt genererad beskrivning">
            <a:extLst>
              <a:ext uri="{FF2B5EF4-FFF2-40B4-BE49-F238E27FC236}">
                <a16:creationId xmlns:a16="http://schemas.microsoft.com/office/drawing/2014/main" id="{06497E96-1793-386B-DE41-7778F27DF4E4}"/>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7612" r="31361"/>
          <a:stretch/>
        </p:blipFill>
        <p:spPr>
          <a:xfrm>
            <a:off x="0" y="0"/>
            <a:ext cx="4677196" cy="5148000"/>
          </a:xfrm>
        </p:spPr>
      </p:pic>
    </p:spTree>
    <p:extLst>
      <p:ext uri="{BB962C8B-B14F-4D97-AF65-F5344CB8AC3E}">
        <p14:creationId xmlns:p14="http://schemas.microsoft.com/office/powerpoint/2010/main" val="343170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5F60A8-1A4A-6620-E33B-80313E18D61D}"/>
              </a:ext>
            </a:extLst>
          </p:cNvPr>
          <p:cNvSpPr>
            <a:spLocks noGrp="1"/>
          </p:cNvSpPr>
          <p:nvPr>
            <p:ph type="title"/>
          </p:nvPr>
        </p:nvSpPr>
        <p:spPr/>
        <p:txBody>
          <a:bodyPr/>
          <a:lstStyle/>
          <a:p>
            <a:pPr algn="ctr"/>
            <a:r>
              <a:rPr lang="sv-FI"/>
              <a:t>Planer framåt</a:t>
            </a:r>
            <a:endParaRPr lang="en-US"/>
          </a:p>
        </p:txBody>
      </p:sp>
      <p:sp>
        <p:nvSpPr>
          <p:cNvPr id="3" name="Platshållare för innehåll 2">
            <a:extLst>
              <a:ext uri="{FF2B5EF4-FFF2-40B4-BE49-F238E27FC236}">
                <a16:creationId xmlns:a16="http://schemas.microsoft.com/office/drawing/2014/main" id="{83D78A79-B659-920D-17BC-72F8F44B5014}"/>
              </a:ext>
            </a:extLst>
          </p:cNvPr>
          <p:cNvSpPr>
            <a:spLocks noGrp="1"/>
          </p:cNvSpPr>
          <p:nvPr>
            <p:ph idx="1"/>
          </p:nvPr>
        </p:nvSpPr>
        <p:spPr>
          <a:xfrm>
            <a:off x="4874420" y="1684421"/>
            <a:ext cx="3735506" cy="2854241"/>
          </a:xfrm>
        </p:spPr>
        <p:txBody>
          <a:bodyPr vert="horz" wrap="square" lIns="0" tIns="0" rIns="0" bIns="0" rtlCol="0" anchor="t">
            <a:noAutofit/>
          </a:bodyPr>
          <a:lstStyle/>
          <a:p>
            <a:r>
              <a:rPr lang="sv-FI" dirty="0"/>
              <a:t>Jobba vidare med att försöka inrätta såväl större som mindre skyddsområden på allmänna vatten. Även skyddsområden på privata vatten bör kunna diskuteras. </a:t>
            </a:r>
          </a:p>
          <a:p>
            <a:r>
              <a:rPr lang="sv-FI" dirty="0"/>
              <a:t>Fortsätta jobba med att samla in data från havet kring Åland.</a:t>
            </a:r>
          </a:p>
          <a:p>
            <a:r>
              <a:rPr lang="sv-FI" dirty="0"/>
              <a:t>Jobba med att förankra behovet av skyddsområde, både hos politiker, lokalbefolkning och andra intressenter.</a:t>
            </a:r>
          </a:p>
          <a:p>
            <a:endParaRPr lang="sv-FI" dirty="0"/>
          </a:p>
        </p:txBody>
      </p:sp>
      <p:sp>
        <p:nvSpPr>
          <p:cNvPr id="4" name="Platshållare för bildnummer 3">
            <a:extLst>
              <a:ext uri="{FF2B5EF4-FFF2-40B4-BE49-F238E27FC236}">
                <a16:creationId xmlns:a16="http://schemas.microsoft.com/office/drawing/2014/main" id="{63C02DC2-AA1D-05F4-19DA-4BC3994ED7CB}"/>
              </a:ext>
            </a:extLst>
          </p:cNvPr>
          <p:cNvSpPr>
            <a:spLocks noGrp="1"/>
          </p:cNvSpPr>
          <p:nvPr>
            <p:ph type="sldNum" sz="quarter" idx="12"/>
          </p:nvPr>
        </p:nvSpPr>
        <p:spPr/>
        <p:txBody>
          <a:bodyPr/>
          <a:lstStyle/>
          <a:p>
            <a:fld id="{07F0CC26-4241-4995-BDB3-9E0D3B0C702B}" type="slidenum">
              <a:rPr lang="fi-FI" smtClean="0"/>
              <a:t>11</a:t>
            </a:fld>
            <a:endParaRPr lang="fi-FI"/>
          </a:p>
        </p:txBody>
      </p:sp>
      <p:pic>
        <p:nvPicPr>
          <p:cNvPr id="7" name="Platshållare för bild 6" descr="En bild som visar utomhus, himmel, vatten, natur&#10;&#10;Automatiskt genererad beskrivning">
            <a:extLst>
              <a:ext uri="{FF2B5EF4-FFF2-40B4-BE49-F238E27FC236}">
                <a16:creationId xmlns:a16="http://schemas.microsoft.com/office/drawing/2014/main" id="{EA0499AC-B743-A080-A936-FCDEBEC91C40}"/>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val="0"/>
              </a:ext>
            </a:extLst>
          </a:blip>
          <a:srcRect l="45028" r="12908"/>
          <a:stretch/>
        </p:blipFill>
        <p:spPr>
          <a:xfrm>
            <a:off x="0" y="0"/>
            <a:ext cx="4572000" cy="5143500"/>
          </a:xfrm>
        </p:spPr>
      </p:pic>
      <p:sp>
        <p:nvSpPr>
          <p:cNvPr id="8" name="textruta 7">
            <a:extLst>
              <a:ext uri="{FF2B5EF4-FFF2-40B4-BE49-F238E27FC236}">
                <a16:creationId xmlns:a16="http://schemas.microsoft.com/office/drawing/2014/main" id="{BBADC359-11ED-CD68-172B-E2A136E25896}"/>
              </a:ext>
            </a:extLst>
          </p:cNvPr>
          <p:cNvSpPr txBox="1"/>
          <p:nvPr/>
        </p:nvSpPr>
        <p:spPr>
          <a:xfrm>
            <a:off x="4874420" y="4720108"/>
            <a:ext cx="3031499" cy="273844"/>
          </a:xfrm>
          <a:prstGeom prst="rect">
            <a:avLst/>
          </a:prstGeom>
          <a:noFill/>
        </p:spPr>
        <p:txBody>
          <a:bodyPr wrap="square" lIns="0" tIns="0" rIns="0" bIns="0" rtlCol="0" anchor="ctr" anchorCtr="0">
            <a:noAutofit/>
          </a:bodyPr>
          <a:lstStyle/>
          <a:p>
            <a:pPr algn="l"/>
            <a:r>
              <a:rPr lang="sv-FI" sz="1000" dirty="0"/>
              <a:t>Foto: Charlotta Björklund</a:t>
            </a:r>
            <a:endParaRPr lang="en-US" sz="1000" dirty="0"/>
          </a:p>
        </p:txBody>
      </p:sp>
    </p:spTree>
    <p:extLst>
      <p:ext uri="{BB962C8B-B14F-4D97-AF65-F5344CB8AC3E}">
        <p14:creationId xmlns:p14="http://schemas.microsoft.com/office/powerpoint/2010/main" val="9434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Läpikuultavat meduusat uivat pinnan alla vesikasvien yllä.">
            <a:extLst>
              <a:ext uri="{FF2B5EF4-FFF2-40B4-BE49-F238E27FC236}">
                <a16:creationId xmlns:a16="http://schemas.microsoft.com/office/drawing/2014/main" id="{2894DA41-D084-41C1-900C-AD8D25E1D0E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p:blipFill>
        <p:spPr>
          <a:xfrm>
            <a:off x="0" y="0"/>
            <a:ext cx="9144000" cy="5143500"/>
          </a:xfrm>
        </p:spPr>
      </p:pic>
      <p:sp>
        <p:nvSpPr>
          <p:cNvPr id="2" name="Otsikko 1">
            <a:extLst>
              <a:ext uri="{FF2B5EF4-FFF2-40B4-BE49-F238E27FC236}">
                <a16:creationId xmlns:a16="http://schemas.microsoft.com/office/drawing/2014/main" id="{AA4D5E8E-C2D1-411C-8449-504E9C8E4BC0}"/>
              </a:ext>
            </a:extLst>
          </p:cNvPr>
          <p:cNvSpPr>
            <a:spLocks noGrp="1"/>
          </p:cNvSpPr>
          <p:nvPr>
            <p:ph type="title"/>
          </p:nvPr>
        </p:nvSpPr>
        <p:spPr>
          <a:xfrm>
            <a:off x="5771626" y="612588"/>
            <a:ext cx="2761186" cy="2124262"/>
          </a:xfrm>
        </p:spPr>
        <p:txBody>
          <a:bodyPr/>
          <a:lstStyle/>
          <a:p>
            <a:pPr algn="r"/>
            <a:r>
              <a:rPr lang="fi-FI" dirty="0" err="1">
                <a:solidFill>
                  <a:schemeClr val="tx1"/>
                </a:solidFill>
                <a:highlight>
                  <a:srgbClr val="FFFF00"/>
                </a:highlight>
              </a:rPr>
              <a:t>Tack</a:t>
            </a:r>
            <a:r>
              <a:rPr lang="fi-FI" dirty="0">
                <a:solidFill>
                  <a:schemeClr val="tx1"/>
                </a:solidFill>
                <a:highlight>
                  <a:srgbClr val="FFFF00"/>
                </a:highlight>
              </a:rPr>
              <a:t>!</a:t>
            </a:r>
          </a:p>
        </p:txBody>
      </p:sp>
      <p:sp>
        <p:nvSpPr>
          <p:cNvPr id="9" name="Tekstiruutu 8">
            <a:extLst>
              <a:ext uri="{FF2B5EF4-FFF2-40B4-BE49-F238E27FC236}">
                <a16:creationId xmlns:a16="http://schemas.microsoft.com/office/drawing/2014/main" id="{489441CC-B357-4360-82AB-94CF4AA84F9F}"/>
              </a:ext>
            </a:extLst>
          </p:cNvPr>
          <p:cNvSpPr txBox="1"/>
          <p:nvPr/>
        </p:nvSpPr>
        <p:spPr>
          <a:xfrm>
            <a:off x="604838" y="4823229"/>
            <a:ext cx="7927974" cy="153888"/>
          </a:xfrm>
          <a:prstGeom prst="rect">
            <a:avLst/>
          </a:prstGeom>
          <a:noFill/>
        </p:spPr>
        <p:txBody>
          <a:bodyPr wrap="square" lIns="0" tIns="0" rIns="0" bIns="0" rtlCol="0">
            <a:spAutoFit/>
          </a:bodyPr>
          <a:lstStyle/>
          <a:p>
            <a:r>
              <a:rPr lang="fi-FI" sz="1000" b="1" spc="20" dirty="0" err="1">
                <a:solidFill>
                  <a:schemeClr val="bg1"/>
                </a:solidFill>
                <a:latin typeface="+mj-lt"/>
              </a:rPr>
              <a:t>Ålgräsäng</a:t>
            </a:r>
            <a:r>
              <a:rPr lang="fi-FI" sz="1000" b="1" spc="20" dirty="0">
                <a:solidFill>
                  <a:schemeClr val="bg1"/>
                </a:solidFill>
                <a:latin typeface="+mj-lt"/>
              </a:rPr>
              <a:t>. Foto: Juuso Haapaniemi / </a:t>
            </a:r>
            <a:r>
              <a:rPr lang="fi-FI" sz="1000" b="1" spc="20" dirty="0" err="1">
                <a:solidFill>
                  <a:schemeClr val="bg1"/>
                </a:solidFill>
                <a:latin typeface="+mj-lt"/>
              </a:rPr>
              <a:t>Forststyrelsen</a:t>
            </a:r>
            <a:r>
              <a:rPr lang="fi-FI" sz="1000" b="1" spc="20" dirty="0">
                <a:solidFill>
                  <a:schemeClr val="bg1"/>
                </a:solidFill>
                <a:latin typeface="+mj-lt"/>
              </a:rPr>
              <a:t>.</a:t>
            </a:r>
          </a:p>
        </p:txBody>
      </p:sp>
      <p:sp>
        <p:nvSpPr>
          <p:cNvPr id="4" name="Dian numeron paikkamerkki 3">
            <a:extLst>
              <a:ext uri="{FF2B5EF4-FFF2-40B4-BE49-F238E27FC236}">
                <a16:creationId xmlns:a16="http://schemas.microsoft.com/office/drawing/2014/main" id="{3CC3C3FE-33E5-47E2-985E-EEA9C9BEC4FA}"/>
              </a:ex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solidFill>
                  <a:schemeClr val="bg1"/>
                </a:solidFill>
              </a:rPr>
              <a:t>12</a:t>
            </a:fld>
            <a:endParaRPr lang="fi-FI">
              <a:solidFill>
                <a:schemeClr val="bg1"/>
              </a:solidFill>
            </a:endParaRPr>
          </a:p>
        </p:txBody>
      </p:sp>
    </p:spTree>
    <p:extLst>
      <p:ext uri="{BB962C8B-B14F-4D97-AF65-F5344CB8AC3E}">
        <p14:creationId xmlns:p14="http://schemas.microsoft.com/office/powerpoint/2010/main" val="422884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D809E4-2480-E956-4F84-71BCF6178936}"/>
              </a:ext>
            </a:extLst>
          </p:cNvPr>
          <p:cNvSpPr>
            <a:spLocks noGrp="1"/>
          </p:cNvSpPr>
          <p:nvPr>
            <p:ph type="title"/>
          </p:nvPr>
        </p:nvSpPr>
        <p:spPr>
          <a:xfrm>
            <a:off x="4874419" y="366938"/>
            <a:ext cx="3657737" cy="813586"/>
          </a:xfrm>
        </p:spPr>
        <p:txBody>
          <a:bodyPr/>
          <a:lstStyle/>
          <a:p>
            <a:pPr algn="ctr"/>
            <a:r>
              <a:rPr lang="sv-FI"/>
              <a:t>Marina skyddsområden</a:t>
            </a:r>
            <a:endParaRPr lang="en-US"/>
          </a:p>
        </p:txBody>
      </p:sp>
      <p:sp>
        <p:nvSpPr>
          <p:cNvPr id="3" name="Platshållare för innehåll 2">
            <a:extLst>
              <a:ext uri="{FF2B5EF4-FFF2-40B4-BE49-F238E27FC236}">
                <a16:creationId xmlns:a16="http://schemas.microsoft.com/office/drawing/2014/main" id="{A4EF4F7D-2625-E003-279E-88AB01B95A28}"/>
              </a:ext>
            </a:extLst>
          </p:cNvPr>
          <p:cNvSpPr>
            <a:spLocks noGrp="1"/>
          </p:cNvSpPr>
          <p:nvPr>
            <p:ph idx="1"/>
          </p:nvPr>
        </p:nvSpPr>
        <p:spPr>
          <a:xfrm>
            <a:off x="4874419" y="1418424"/>
            <a:ext cx="3657737" cy="2854241"/>
          </a:xfrm>
        </p:spPr>
        <p:txBody>
          <a:bodyPr/>
          <a:lstStyle/>
          <a:p>
            <a:r>
              <a:rPr lang="sv-FI" b="1" dirty="0"/>
              <a:t>Syftet</a:t>
            </a:r>
            <a:r>
              <a:rPr lang="sv-FI" dirty="0"/>
              <a:t> med marina skyddsområden är att värna om havets och kustens värdefulla livsmiljöer och trygga fortlevnaden av deras arter och individer som är viktiga för oss.</a:t>
            </a:r>
          </a:p>
          <a:p>
            <a:endParaRPr lang="sv-FI" dirty="0"/>
          </a:p>
          <a:p>
            <a:pPr marL="0" indent="0" algn="ctr">
              <a:buNone/>
            </a:pPr>
            <a:r>
              <a:rPr lang="sv-FI" sz="1600" dirty="0"/>
              <a:t>Varför är skyddsområden viktigare än någonsin?</a:t>
            </a:r>
          </a:p>
          <a:p>
            <a:r>
              <a:rPr lang="sv-FI" dirty="0"/>
              <a:t>I dagens samhälle betyder havet mera än någonsin och därför är också påfrestningen på den marina naturen från t.ex. energiproduktion, sjöfart, fiske och turism större än någonsin.  </a:t>
            </a:r>
            <a:endParaRPr lang="en-US" dirty="0"/>
          </a:p>
        </p:txBody>
      </p:sp>
      <p:sp>
        <p:nvSpPr>
          <p:cNvPr id="4" name="Platshållare för bildnummer 3">
            <a:extLst>
              <a:ext uri="{FF2B5EF4-FFF2-40B4-BE49-F238E27FC236}">
                <a16:creationId xmlns:a16="http://schemas.microsoft.com/office/drawing/2014/main" id="{6CBE4E1E-5630-6539-2E13-B5FDF8809C4D}"/>
              </a:ext>
            </a:extLst>
          </p:cNvPr>
          <p:cNvSpPr>
            <a:spLocks noGrp="1"/>
          </p:cNvSpPr>
          <p:nvPr>
            <p:ph type="sldNum" sz="quarter" idx="12"/>
          </p:nvPr>
        </p:nvSpPr>
        <p:spPr/>
        <p:txBody>
          <a:bodyPr/>
          <a:lstStyle/>
          <a:p>
            <a:fld id="{07F0CC26-4241-4995-BDB3-9E0D3B0C702B}" type="slidenum">
              <a:rPr lang="fi-FI" smtClean="0"/>
              <a:t>2</a:t>
            </a:fld>
            <a:endParaRPr lang="fi-FI"/>
          </a:p>
        </p:txBody>
      </p:sp>
      <p:pic>
        <p:nvPicPr>
          <p:cNvPr id="7" name="Platshållare för bild 6" descr="En bild som visar rev, under vatten, Organism, sjögräs&#10;&#10;Automatiskt genererad beskrivning">
            <a:extLst>
              <a:ext uri="{FF2B5EF4-FFF2-40B4-BE49-F238E27FC236}">
                <a16:creationId xmlns:a16="http://schemas.microsoft.com/office/drawing/2014/main" id="{162DCAD5-01BD-ACD6-2D81-B52622270B4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0384" r="20384"/>
          <a:stretch>
            <a:fillRect/>
          </a:stretch>
        </p:blipFill>
        <p:spPr/>
      </p:pic>
      <p:sp>
        <p:nvSpPr>
          <p:cNvPr id="8" name="textruta 7">
            <a:extLst>
              <a:ext uri="{FF2B5EF4-FFF2-40B4-BE49-F238E27FC236}">
                <a16:creationId xmlns:a16="http://schemas.microsoft.com/office/drawing/2014/main" id="{EA212092-95D2-4CDC-3130-66962DA04165}"/>
              </a:ext>
            </a:extLst>
          </p:cNvPr>
          <p:cNvSpPr txBox="1"/>
          <p:nvPr/>
        </p:nvSpPr>
        <p:spPr>
          <a:xfrm>
            <a:off x="4741933" y="4720108"/>
            <a:ext cx="3091157" cy="216034"/>
          </a:xfrm>
          <a:prstGeom prst="rect">
            <a:avLst/>
          </a:prstGeom>
          <a:noFill/>
        </p:spPr>
        <p:txBody>
          <a:bodyPr wrap="square" lIns="0" tIns="0" rIns="0" bIns="0" rtlCol="0" anchor="ctr" anchorCtr="0">
            <a:noAutofit/>
          </a:bodyPr>
          <a:lstStyle/>
          <a:p>
            <a:pPr algn="l"/>
            <a:r>
              <a:rPr lang="sv-FI" sz="1000" dirty="0"/>
              <a:t>Foto: Linn Engström, Åbo Akademi (Åland </a:t>
            </a:r>
            <a:r>
              <a:rPr lang="sv-FI" sz="1000" dirty="0" err="1"/>
              <a:t>SeaMap</a:t>
            </a:r>
            <a:r>
              <a:rPr lang="sv-FI" sz="1000" dirty="0"/>
              <a:t>)</a:t>
            </a:r>
            <a:endParaRPr lang="en-US" sz="1000" dirty="0"/>
          </a:p>
        </p:txBody>
      </p:sp>
    </p:spTree>
    <p:extLst>
      <p:ext uri="{BB962C8B-B14F-4D97-AF65-F5344CB8AC3E}">
        <p14:creationId xmlns:p14="http://schemas.microsoft.com/office/powerpoint/2010/main" val="215804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FI" dirty="0"/>
              <a:t>Vad behöver göras?</a:t>
            </a:r>
          </a:p>
        </p:txBody>
      </p:sp>
      <p:sp>
        <p:nvSpPr>
          <p:cNvPr id="3" name="Content Placeholder 2"/>
          <p:cNvSpPr>
            <a:spLocks noGrp="1"/>
          </p:cNvSpPr>
          <p:nvPr>
            <p:ph idx="1"/>
          </p:nvPr>
        </p:nvSpPr>
        <p:spPr>
          <a:xfrm>
            <a:off x="4874420" y="1717288"/>
            <a:ext cx="4091160" cy="2557346"/>
          </a:xfrm>
        </p:spPr>
        <p:txBody>
          <a:bodyPr/>
          <a:lstStyle/>
          <a:p>
            <a:r>
              <a:rPr lang="sv-FI" sz="1600" b="1" dirty="0"/>
              <a:t>Skydda mer natur!</a:t>
            </a:r>
          </a:p>
          <a:p>
            <a:r>
              <a:rPr lang="sv-FI" sz="1600" dirty="0"/>
              <a:t>Områden som skyddas skall vara skyddsvärda.</a:t>
            </a:r>
          </a:p>
          <a:p>
            <a:r>
              <a:rPr lang="sv-FI" sz="1600" dirty="0"/>
              <a:t>Hänsyn behöver tas till spridningen av skyddsområdena</a:t>
            </a:r>
          </a:p>
          <a:p>
            <a:pPr lvl="1">
              <a:buFont typeface="Courier New" panose="02070309020205020404" pitchFamily="49" charset="0"/>
              <a:buChar char="o"/>
            </a:pPr>
            <a:r>
              <a:rPr lang="sv-FI" sz="1400" i="1" dirty="0"/>
              <a:t>Behöver finnas både stora och små skyddade områden för att skapa en ”mosaik” av skyddsområden där arter och individer kan hitta skydd, mat och tryggt förflytta sig mellan.</a:t>
            </a:r>
          </a:p>
          <a:p>
            <a:endParaRPr lang="sv-FI" sz="1600" i="1" dirty="0"/>
          </a:p>
          <a:p>
            <a:pPr lvl="1">
              <a:buFont typeface="Courier New" panose="02070309020205020404" pitchFamily="49" charset="0"/>
              <a:buChar char="o"/>
            </a:pPr>
            <a:endParaRPr lang="sv-FI" sz="1600" i="1" dirty="0"/>
          </a:p>
        </p:txBody>
      </p:sp>
      <p:sp>
        <p:nvSpPr>
          <p:cNvPr id="4" name="Slide Number Placeholder 3"/>
          <p:cNvSpPr>
            <a:spLocks noGrp="1"/>
          </p:cNvSpPr>
          <p:nvPr>
            <p:ph type="sldNum" sz="quarter" idx="12"/>
          </p:nvPr>
        </p:nvSpPr>
        <p:spPr/>
        <p:txBody>
          <a:bodyPr/>
          <a:lstStyle/>
          <a:p>
            <a:fld id="{07F0CC26-4241-4995-BDB3-9E0D3B0C702B}" type="slidenum">
              <a:rPr lang="fi-FI" smtClean="0"/>
              <a:t>3</a:t>
            </a:fld>
            <a:endParaRPr lang="fi-FI"/>
          </a:p>
        </p:txBody>
      </p:sp>
      <p:pic>
        <p:nvPicPr>
          <p:cNvPr id="6" name="Picture Placeholder 5"/>
          <p:cNvPicPr>
            <a:picLocks noGrp="1" noChangeAspect="1"/>
          </p:cNvPicPr>
          <p:nvPr>
            <p:ph type="pic" sz="quarter" idx="16"/>
          </p:nvPr>
        </p:nvPicPr>
        <p:blipFill>
          <a:blip r:embed="rId3" cstate="hqprint">
            <a:extLst>
              <a:ext uri="{28A0092B-C50C-407E-A947-70E740481C1C}">
                <a14:useLocalDpi xmlns:a14="http://schemas.microsoft.com/office/drawing/2010/main" val="0"/>
              </a:ext>
            </a:extLst>
          </a:blip>
          <a:srcRect l="20370" r="20370"/>
          <a:stretch>
            <a:fillRect/>
          </a:stretch>
        </p:blipFill>
        <p:spPr/>
      </p:pic>
      <p:sp>
        <p:nvSpPr>
          <p:cNvPr id="7" name="textruta 7">
            <a:extLst>
              <a:ext uri="{FF2B5EF4-FFF2-40B4-BE49-F238E27FC236}">
                <a16:creationId xmlns:a16="http://schemas.microsoft.com/office/drawing/2014/main" id="{EA212092-95D2-4CDC-3130-66962DA04165}"/>
              </a:ext>
            </a:extLst>
          </p:cNvPr>
          <p:cNvSpPr txBox="1"/>
          <p:nvPr/>
        </p:nvSpPr>
        <p:spPr>
          <a:xfrm>
            <a:off x="4741933" y="4720108"/>
            <a:ext cx="3091157" cy="216034"/>
          </a:xfrm>
          <a:prstGeom prst="rect">
            <a:avLst/>
          </a:prstGeom>
          <a:noFill/>
        </p:spPr>
        <p:txBody>
          <a:bodyPr wrap="square" lIns="0" tIns="0" rIns="0" bIns="0" rtlCol="0" anchor="ctr" anchorCtr="0">
            <a:noAutofit/>
          </a:bodyPr>
          <a:lstStyle/>
          <a:p>
            <a:r>
              <a:rPr lang="sv-FI" sz="1000" dirty="0"/>
              <a:t>Foto: Karl Weckström, Åbo Akademi (Åland </a:t>
            </a:r>
            <a:r>
              <a:rPr lang="sv-FI" sz="1000" dirty="0" err="1"/>
              <a:t>SeaMap</a:t>
            </a:r>
            <a:r>
              <a:rPr lang="sv-FI" sz="1000" dirty="0"/>
              <a:t>)</a:t>
            </a:r>
            <a:endParaRPr lang="en-US" sz="1000" dirty="0"/>
          </a:p>
          <a:p>
            <a:pPr algn="l"/>
            <a:endParaRPr lang="en-US" sz="1000" dirty="0"/>
          </a:p>
        </p:txBody>
      </p:sp>
    </p:spTree>
    <p:extLst>
      <p:ext uri="{BB962C8B-B14F-4D97-AF65-F5344CB8AC3E}">
        <p14:creationId xmlns:p14="http://schemas.microsoft.com/office/powerpoint/2010/main" val="25271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FI" dirty="0"/>
              <a:t>Vad behöver göras?</a:t>
            </a:r>
          </a:p>
        </p:txBody>
      </p:sp>
      <p:sp>
        <p:nvSpPr>
          <p:cNvPr id="3" name="Content Placeholder 2"/>
          <p:cNvSpPr>
            <a:spLocks noGrp="1"/>
          </p:cNvSpPr>
          <p:nvPr>
            <p:ph idx="1"/>
          </p:nvPr>
        </p:nvSpPr>
        <p:spPr/>
        <p:txBody>
          <a:bodyPr/>
          <a:lstStyle/>
          <a:p>
            <a:r>
              <a:rPr lang="sv-FI" sz="1400" b="1" dirty="0"/>
              <a:t>”UPP x3”</a:t>
            </a:r>
          </a:p>
          <a:p>
            <a:pPr lvl="1">
              <a:buFont typeface="Courier New" panose="02070309020205020404" pitchFamily="49" charset="0"/>
              <a:buChar char="o"/>
            </a:pPr>
            <a:r>
              <a:rPr lang="sv-FI" sz="1400" i="1" dirty="0"/>
              <a:t>Planer och strategier för naturskyddet behöver göras </a:t>
            </a:r>
            <a:r>
              <a:rPr lang="sv-FI" sz="1400" b="1" i="1" dirty="0"/>
              <a:t>upp</a:t>
            </a:r>
            <a:r>
              <a:rPr lang="sv-FI" sz="1400" i="1" dirty="0"/>
              <a:t>, </a:t>
            </a:r>
            <a:r>
              <a:rPr lang="sv-FI" sz="1400" b="1" i="1" dirty="0"/>
              <a:t>upp</a:t>
            </a:r>
            <a:r>
              <a:rPr lang="sv-FI" sz="1400" i="1" dirty="0"/>
              <a:t>rätthållas och </a:t>
            </a:r>
            <a:r>
              <a:rPr lang="sv-FI" sz="1400" b="1" i="1" dirty="0"/>
              <a:t>upp</a:t>
            </a:r>
            <a:r>
              <a:rPr lang="sv-FI" sz="1400" i="1" dirty="0"/>
              <a:t>dateras.</a:t>
            </a:r>
          </a:p>
        </p:txBody>
      </p:sp>
      <p:sp>
        <p:nvSpPr>
          <p:cNvPr id="4" name="Slide Number Placeholder 3"/>
          <p:cNvSpPr>
            <a:spLocks noGrp="1"/>
          </p:cNvSpPr>
          <p:nvPr>
            <p:ph type="sldNum" sz="quarter" idx="12"/>
          </p:nvPr>
        </p:nvSpPr>
        <p:spPr/>
        <p:txBody>
          <a:bodyPr/>
          <a:lstStyle/>
          <a:p>
            <a:fld id="{07F0CC26-4241-4995-BDB3-9E0D3B0C702B}" type="slidenum">
              <a:rPr lang="fi-FI" smtClean="0"/>
              <a:t>4</a:t>
            </a:fld>
            <a:endParaRPr lang="fi-FI"/>
          </a:p>
        </p:txBody>
      </p:sp>
      <p:pic>
        <p:nvPicPr>
          <p:cNvPr id="7" name="Picture Placeholder 6"/>
          <p:cNvPicPr>
            <a:picLocks noGrp="1" noChangeAspect="1"/>
          </p:cNvPicPr>
          <p:nvPr>
            <p:ph type="pic" sz="quarter" idx="16"/>
          </p:nvPr>
        </p:nvPicPr>
        <p:blipFill rotWithShape="1">
          <a:blip r:embed="rId2" cstate="hqprint">
            <a:extLst>
              <a:ext uri="{28A0092B-C50C-407E-A947-70E740481C1C}">
                <a14:useLocalDpi xmlns:a14="http://schemas.microsoft.com/office/drawing/2010/main" val="0"/>
              </a:ext>
            </a:extLst>
          </a:blip>
          <a:srcRect l="24609" r="16131"/>
          <a:stretch/>
        </p:blipFill>
        <p:spPr/>
      </p:pic>
      <p:sp>
        <p:nvSpPr>
          <p:cNvPr id="8" name="textruta 7">
            <a:extLst>
              <a:ext uri="{FF2B5EF4-FFF2-40B4-BE49-F238E27FC236}">
                <a16:creationId xmlns:a16="http://schemas.microsoft.com/office/drawing/2014/main" id="{EA212092-95D2-4CDC-3130-66962DA04165}"/>
              </a:ext>
            </a:extLst>
          </p:cNvPr>
          <p:cNvSpPr txBox="1"/>
          <p:nvPr/>
        </p:nvSpPr>
        <p:spPr>
          <a:xfrm>
            <a:off x="4741933" y="4720108"/>
            <a:ext cx="3091157" cy="216034"/>
          </a:xfrm>
          <a:prstGeom prst="rect">
            <a:avLst/>
          </a:prstGeom>
          <a:noFill/>
        </p:spPr>
        <p:txBody>
          <a:bodyPr wrap="square" lIns="0" tIns="0" rIns="0" bIns="0" rtlCol="0" anchor="ctr" anchorCtr="0">
            <a:noAutofit/>
          </a:bodyPr>
          <a:lstStyle/>
          <a:p>
            <a:r>
              <a:rPr lang="sv-FI" sz="1000" dirty="0"/>
              <a:t>Foto: Sofia Pettersen, Åbo Akademi (Åland </a:t>
            </a:r>
            <a:r>
              <a:rPr lang="sv-FI" sz="1000" dirty="0" err="1"/>
              <a:t>SeaMap</a:t>
            </a:r>
            <a:r>
              <a:rPr lang="sv-FI" sz="1000" dirty="0"/>
              <a:t>)</a:t>
            </a:r>
            <a:endParaRPr lang="en-US" sz="1000" dirty="0"/>
          </a:p>
          <a:p>
            <a:pPr algn="l"/>
            <a:endParaRPr lang="en-US" sz="1000" dirty="0"/>
          </a:p>
        </p:txBody>
      </p:sp>
    </p:spTree>
    <p:extLst>
      <p:ext uri="{BB962C8B-B14F-4D97-AF65-F5344CB8AC3E}">
        <p14:creationId xmlns:p14="http://schemas.microsoft.com/office/powerpoint/2010/main" val="36877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0B94564E-AB68-C64B-B234-FB1AF3385643}"/>
              </a:ext>
            </a:extLst>
          </p:cNvPr>
          <p:cNvPicPr>
            <a:picLocks noChangeAspect="1"/>
          </p:cNvPicPr>
          <p:nvPr/>
        </p:nvPicPr>
        <p:blipFill rotWithShape="1">
          <a:blip r:embed="rId3"/>
          <a:srcRect t="10802" b="9973"/>
          <a:stretch/>
        </p:blipFill>
        <p:spPr>
          <a:xfrm>
            <a:off x="20" y="10"/>
            <a:ext cx="9143980" cy="5143490"/>
          </a:xfrm>
          <a:prstGeom prst="rect">
            <a:avLst/>
          </a:prstGeom>
          <a:noFill/>
        </p:spPr>
      </p:pic>
      <p:sp>
        <p:nvSpPr>
          <p:cNvPr id="16" name="Title 2">
            <a:extLst>
              <a:ext uri="{FF2B5EF4-FFF2-40B4-BE49-F238E27FC236}">
                <a16:creationId xmlns:a16="http://schemas.microsoft.com/office/drawing/2014/main" id="{D478DEA1-4918-994B-7137-39687AAA0BC7}"/>
              </a:ext>
            </a:extLst>
          </p:cNvPr>
          <p:cNvSpPr>
            <a:spLocks noGrp="1"/>
          </p:cNvSpPr>
          <p:nvPr>
            <p:ph type="title"/>
          </p:nvPr>
        </p:nvSpPr>
        <p:spPr>
          <a:xfrm>
            <a:off x="243332" y="229816"/>
            <a:ext cx="3797041" cy="456795"/>
          </a:xfrm>
        </p:spPr>
        <p:txBody>
          <a:bodyPr/>
          <a:lstStyle/>
          <a:p>
            <a:r>
              <a:rPr lang="sv-FI" sz="1800">
                <a:solidFill>
                  <a:schemeClr val="tx1"/>
                </a:solidFill>
              </a:rPr>
              <a:t>Ålands befintliga skyddsområden</a:t>
            </a:r>
            <a:endParaRPr lang="en-US" sz="1800">
              <a:solidFill>
                <a:schemeClr val="tx1"/>
              </a:solidFill>
            </a:endParaRPr>
          </a:p>
        </p:txBody>
      </p:sp>
      <p:sp>
        <p:nvSpPr>
          <p:cNvPr id="4" name="Dian numeron paikkamerkki 3">
            <a:extLst>
              <a:ext uri="{FF2B5EF4-FFF2-40B4-BE49-F238E27FC236}">
                <a16:creationId xmlns:a16="http://schemas.microsoft.com/office/drawing/2014/main" id="{3CC3C3FE-33E5-47E2-985E-EEA9C9BEC4FA}"/>
              </a:ext>
              <a:ext uri="{C183D7F6-B498-43B3-948B-1728B52AA6E4}">
                <adec:decorative xmlns:adec="http://schemas.microsoft.com/office/drawing/2017/decorative" val="1"/>
              </a:ext>
            </a:extLst>
          </p:cNvPr>
          <p:cNvSpPr>
            <a:spLocks noGrp="1"/>
          </p:cNvSpPr>
          <p:nvPr>
            <p:ph type="sldNum" sz="quarter" idx="12"/>
          </p:nvPr>
        </p:nvSpPr>
        <p:spPr>
          <a:xfrm>
            <a:off x="8539162" y="4720108"/>
            <a:ext cx="604838" cy="273844"/>
          </a:xfrm>
        </p:spPr>
        <p:txBody>
          <a:bodyPr anchor="b">
            <a:normAutofit/>
          </a:bodyPr>
          <a:lstStyle/>
          <a:p>
            <a:pPr>
              <a:spcAft>
                <a:spcPts val="600"/>
              </a:spcAft>
            </a:pPr>
            <a:fld id="{07F0CC26-4241-4995-BDB3-9E0D3B0C702B}" type="slidenum">
              <a:rPr lang="fi-FI" smtClean="0"/>
              <a:pPr>
                <a:spcAft>
                  <a:spcPts val="600"/>
                </a:spcAft>
              </a:pPr>
              <a:t>5</a:t>
            </a:fld>
            <a:endParaRPr lang="fi-FI"/>
          </a:p>
        </p:txBody>
      </p:sp>
    </p:spTree>
    <p:extLst>
      <p:ext uri="{BB962C8B-B14F-4D97-AF65-F5344CB8AC3E}">
        <p14:creationId xmlns:p14="http://schemas.microsoft.com/office/powerpoint/2010/main" val="252563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FI" sz="1600" dirty="0" err="1"/>
              <a:t>Öbiogeografi</a:t>
            </a:r>
            <a:r>
              <a:rPr lang="sv-FI" sz="1600" dirty="0"/>
              <a:t> och metapopulationer: </a:t>
            </a:r>
            <a:r>
              <a:rPr lang="sv-FI" sz="1200" dirty="0"/>
              <a:t>stöd för utvecklandet av naturskyddet</a:t>
            </a:r>
            <a:endParaRPr lang="sv-FI" sz="1600" dirty="0"/>
          </a:p>
        </p:txBody>
      </p:sp>
      <p:sp>
        <p:nvSpPr>
          <p:cNvPr id="3" name="Content Placeholder 2"/>
          <p:cNvSpPr>
            <a:spLocks noGrp="1"/>
          </p:cNvSpPr>
          <p:nvPr>
            <p:ph idx="1"/>
          </p:nvPr>
        </p:nvSpPr>
        <p:spPr/>
        <p:txBody>
          <a:bodyPr/>
          <a:lstStyle/>
          <a:p>
            <a:r>
              <a:rPr lang="sv-FI" dirty="0"/>
              <a:t>Två teorier som lades fram under slutet av 1960-talet. </a:t>
            </a:r>
          </a:p>
          <a:p>
            <a:pPr lvl="1">
              <a:buFont typeface="Courier New" panose="02070309020205020404" pitchFamily="49" charset="0"/>
              <a:buChar char="o"/>
            </a:pPr>
            <a:r>
              <a:rPr lang="sv-FI" i="1" dirty="0"/>
              <a:t>Kuriosa:</a:t>
            </a:r>
            <a:r>
              <a:rPr lang="sv-FI" dirty="0"/>
              <a:t> En av världens mest kända metapopulationsstudier har pågått i 30 år på Åland.</a:t>
            </a:r>
          </a:p>
          <a:p>
            <a:r>
              <a:rPr lang="sv-FI" dirty="0"/>
              <a:t>Såväl inom arter och mellan arter pågår en ständig kamp. På sikt skapas ändå en slags ”jämvikt” i naturen.</a:t>
            </a:r>
          </a:p>
          <a:p>
            <a:r>
              <a:rPr lang="sv-FI" dirty="0"/>
              <a:t>Större skyddade områden behövs för att säkra den biologiska mångfalden (Stora områden = fler arter). </a:t>
            </a:r>
          </a:p>
          <a:p>
            <a:endParaRPr lang="sv-FI" dirty="0"/>
          </a:p>
        </p:txBody>
      </p:sp>
      <p:sp>
        <p:nvSpPr>
          <p:cNvPr id="4" name="Slide Number Placeholder 3"/>
          <p:cNvSpPr>
            <a:spLocks noGrp="1"/>
          </p:cNvSpPr>
          <p:nvPr>
            <p:ph type="sldNum" sz="quarter" idx="12"/>
          </p:nvPr>
        </p:nvSpPr>
        <p:spPr/>
        <p:txBody>
          <a:bodyPr/>
          <a:lstStyle/>
          <a:p>
            <a:fld id="{07F0CC26-4241-4995-BDB3-9E0D3B0C702B}" type="slidenum">
              <a:rPr lang="fi-FI" smtClean="0"/>
              <a:t>6</a:t>
            </a:fld>
            <a:endParaRPr lang="fi-FI"/>
          </a:p>
        </p:txBody>
      </p:sp>
      <p:pic>
        <p:nvPicPr>
          <p:cNvPr id="7" name="Picture Placeholder 6"/>
          <p:cNvPicPr>
            <a:picLocks noGrp="1" noChangeAspect="1"/>
          </p:cNvPicPr>
          <p:nvPr>
            <p:ph type="pic" sz="quarter" idx="16"/>
          </p:nvPr>
        </p:nvPicPr>
        <p:blipFill rotWithShape="1">
          <a:blip r:embed="rId3" cstate="hqprint">
            <a:extLst>
              <a:ext uri="{28A0092B-C50C-407E-A947-70E740481C1C}">
                <a14:useLocalDpi xmlns:a14="http://schemas.microsoft.com/office/drawing/2010/main" val="0"/>
              </a:ext>
            </a:extLst>
          </a:blip>
          <a:srcRect l="10813" t="-135" r="22356" b="135"/>
          <a:stretch/>
        </p:blipFill>
        <p:spPr>
          <a:xfrm>
            <a:off x="0" y="-14868"/>
            <a:ext cx="4572000" cy="5158368"/>
          </a:xfrm>
        </p:spPr>
      </p:pic>
      <p:sp>
        <p:nvSpPr>
          <p:cNvPr id="8" name="Tekstiruutu 8">
            <a:extLst>
              <a:ext uri="{FF2B5EF4-FFF2-40B4-BE49-F238E27FC236}">
                <a16:creationId xmlns:a16="http://schemas.microsoft.com/office/drawing/2014/main" id="{4CDFEB4A-875D-4149-85EB-9A34332D078E}"/>
              </a:ext>
            </a:extLst>
          </p:cNvPr>
          <p:cNvSpPr txBox="1"/>
          <p:nvPr/>
        </p:nvSpPr>
        <p:spPr>
          <a:xfrm>
            <a:off x="4872038" y="4827113"/>
            <a:ext cx="3667124" cy="153888"/>
          </a:xfrm>
          <a:prstGeom prst="rect">
            <a:avLst/>
          </a:prstGeom>
          <a:noFill/>
        </p:spPr>
        <p:txBody>
          <a:bodyPr wrap="square" lIns="0" tIns="0" rIns="0" bIns="0" rtlCol="0">
            <a:spAutoFit/>
          </a:bodyPr>
          <a:lstStyle/>
          <a:p>
            <a:r>
              <a:rPr lang="fi-FI" sz="1000" dirty="0"/>
              <a:t>Foto: Tony Cederberg</a:t>
            </a:r>
            <a:r>
              <a:rPr lang="fi-FI" sz="1000" dirty="0">
                <a:latin typeface="+mj-lt"/>
              </a:rPr>
              <a:t>.</a:t>
            </a:r>
          </a:p>
        </p:txBody>
      </p:sp>
    </p:spTree>
    <p:extLst>
      <p:ext uri="{BB962C8B-B14F-4D97-AF65-F5344CB8AC3E}">
        <p14:creationId xmlns:p14="http://schemas.microsoft.com/office/powerpoint/2010/main" val="4163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FI" sz="1600" dirty="0" err="1"/>
              <a:t>Öbiogeografi</a:t>
            </a:r>
            <a:r>
              <a:rPr lang="sv-FI" sz="1600" dirty="0"/>
              <a:t> och metapopulationer: </a:t>
            </a:r>
            <a:r>
              <a:rPr lang="sv-FI" sz="1200" dirty="0"/>
              <a:t>stöd för utvecklandet av naturskyddet</a:t>
            </a:r>
            <a:endParaRPr lang="sv-FI" sz="1600" dirty="0"/>
          </a:p>
        </p:txBody>
      </p:sp>
      <p:sp>
        <p:nvSpPr>
          <p:cNvPr id="3" name="Content Placeholder 2"/>
          <p:cNvSpPr>
            <a:spLocks noGrp="1"/>
          </p:cNvSpPr>
          <p:nvPr>
            <p:ph idx="1"/>
          </p:nvPr>
        </p:nvSpPr>
        <p:spPr/>
        <p:txBody>
          <a:bodyPr/>
          <a:lstStyle/>
          <a:p>
            <a:r>
              <a:rPr lang="sv-FI" dirty="0"/>
              <a:t>En hög biologisk mångfald skapar en ”buffert” för yttre förändringar då detta innebär att resurserna används mer effektivt p.g.a. hård konkurrens. </a:t>
            </a:r>
          </a:p>
          <a:p>
            <a:r>
              <a:rPr lang="sv-FI" b="1" dirty="0"/>
              <a:t>OBS! </a:t>
            </a:r>
            <a:r>
              <a:rPr lang="sv-FI" dirty="0"/>
              <a:t>Östersjön har naturligt en låg biologisk mångfald </a:t>
            </a:r>
            <a:r>
              <a:rPr lang="sv-FI" dirty="0">
                <a:sym typeface="Wingdings" panose="05000000000000000000" pitchFamily="2" charset="2"/>
              </a:rPr>
              <a:t></a:t>
            </a:r>
            <a:r>
              <a:rPr lang="sv-FI" dirty="0"/>
              <a:t> gör Östersjön sårbart för nya och </a:t>
            </a:r>
            <a:r>
              <a:rPr lang="sv-FI" dirty="0" err="1"/>
              <a:t>invasiva</a:t>
            </a:r>
            <a:r>
              <a:rPr lang="sv-FI" dirty="0"/>
              <a:t> arter. </a:t>
            </a:r>
          </a:p>
          <a:p>
            <a:r>
              <a:rPr lang="sv-FI" dirty="0"/>
              <a:t>Mellan större skyddsområden behövs mindre skyddsområden för att knyta ihop de olika skyddsområdena. </a:t>
            </a:r>
          </a:p>
          <a:p>
            <a:r>
              <a:rPr lang="sv-FI" dirty="0"/>
              <a:t>Isolerade populationer är mer sårbara.</a:t>
            </a:r>
          </a:p>
          <a:p>
            <a:endParaRPr lang="sv-FI" dirty="0"/>
          </a:p>
        </p:txBody>
      </p:sp>
      <p:sp>
        <p:nvSpPr>
          <p:cNvPr id="4" name="Slide Number Placeholder 3"/>
          <p:cNvSpPr>
            <a:spLocks noGrp="1"/>
          </p:cNvSpPr>
          <p:nvPr>
            <p:ph type="sldNum" sz="quarter" idx="12"/>
          </p:nvPr>
        </p:nvSpPr>
        <p:spPr/>
        <p:txBody>
          <a:bodyPr/>
          <a:lstStyle/>
          <a:p>
            <a:fld id="{07F0CC26-4241-4995-BDB3-9E0D3B0C702B}" type="slidenum">
              <a:rPr lang="fi-FI" smtClean="0"/>
              <a:t>7</a:t>
            </a:fld>
            <a:endParaRPr lang="fi-FI"/>
          </a:p>
        </p:txBody>
      </p:sp>
      <p:pic>
        <p:nvPicPr>
          <p:cNvPr id="7" name="Picture Placeholder 6"/>
          <p:cNvPicPr>
            <a:picLocks noGrp="1" noChangeAspect="1"/>
          </p:cNvPicPr>
          <p:nvPr>
            <p:ph type="pic" sz="quarter" idx="16"/>
          </p:nvPr>
        </p:nvPicPr>
        <p:blipFill rotWithShape="1">
          <a:blip r:embed="rId2" cstate="hqprint">
            <a:extLst>
              <a:ext uri="{28A0092B-C50C-407E-A947-70E740481C1C}">
                <a14:useLocalDpi xmlns:a14="http://schemas.microsoft.com/office/drawing/2010/main" val="0"/>
              </a:ext>
            </a:extLst>
          </a:blip>
          <a:srcRect l="19235" r="25767"/>
          <a:stretch/>
        </p:blipFill>
        <p:spPr>
          <a:xfrm>
            <a:off x="7144" y="0"/>
            <a:ext cx="4572000" cy="5143500"/>
          </a:xfrm>
        </p:spPr>
      </p:pic>
      <p:sp>
        <p:nvSpPr>
          <p:cNvPr id="8" name="Tekstiruutu 8">
            <a:extLst>
              <a:ext uri="{FF2B5EF4-FFF2-40B4-BE49-F238E27FC236}">
                <a16:creationId xmlns:a16="http://schemas.microsoft.com/office/drawing/2014/main" id="{4CDFEB4A-875D-4149-85EB-9A34332D078E}"/>
              </a:ext>
            </a:extLst>
          </p:cNvPr>
          <p:cNvSpPr txBox="1"/>
          <p:nvPr/>
        </p:nvSpPr>
        <p:spPr>
          <a:xfrm>
            <a:off x="4872038" y="4827113"/>
            <a:ext cx="3667124" cy="153888"/>
          </a:xfrm>
          <a:prstGeom prst="rect">
            <a:avLst/>
          </a:prstGeom>
          <a:noFill/>
        </p:spPr>
        <p:txBody>
          <a:bodyPr wrap="square" lIns="0" tIns="0" rIns="0" bIns="0" rtlCol="0">
            <a:spAutoFit/>
          </a:bodyPr>
          <a:lstStyle/>
          <a:p>
            <a:r>
              <a:rPr lang="fi-FI" sz="1000" dirty="0"/>
              <a:t>Foto: Tony Cederberg</a:t>
            </a:r>
            <a:r>
              <a:rPr lang="fi-FI" sz="1000" dirty="0">
                <a:latin typeface="+mj-lt"/>
              </a:rPr>
              <a:t>.</a:t>
            </a:r>
          </a:p>
        </p:txBody>
      </p:sp>
    </p:spTree>
    <p:extLst>
      <p:ext uri="{BB962C8B-B14F-4D97-AF65-F5344CB8AC3E}">
        <p14:creationId xmlns:p14="http://schemas.microsoft.com/office/powerpoint/2010/main" val="278166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CA4E4C-8E89-7A46-89F9-0E9F91740958}"/>
              </a:ext>
            </a:extLst>
          </p:cNvPr>
          <p:cNvSpPr>
            <a:spLocks noGrp="1"/>
          </p:cNvSpPr>
          <p:nvPr>
            <p:ph type="title"/>
          </p:nvPr>
        </p:nvSpPr>
        <p:spPr>
          <a:xfrm>
            <a:off x="4874420" y="349657"/>
            <a:ext cx="3657737" cy="813586"/>
          </a:xfrm>
        </p:spPr>
        <p:txBody>
          <a:bodyPr/>
          <a:lstStyle/>
          <a:p>
            <a:pPr algn="ctr"/>
            <a:r>
              <a:rPr lang="sv-FI"/>
              <a:t>30 by 30</a:t>
            </a:r>
            <a:endParaRPr lang="en-US"/>
          </a:p>
        </p:txBody>
      </p:sp>
      <p:sp>
        <p:nvSpPr>
          <p:cNvPr id="3" name="Platshållare för innehåll 2">
            <a:extLst>
              <a:ext uri="{FF2B5EF4-FFF2-40B4-BE49-F238E27FC236}">
                <a16:creationId xmlns:a16="http://schemas.microsoft.com/office/drawing/2014/main" id="{9DF395DB-DE71-7325-76DF-2C986C0BC4ED}"/>
              </a:ext>
            </a:extLst>
          </p:cNvPr>
          <p:cNvSpPr>
            <a:spLocks noGrp="1"/>
          </p:cNvSpPr>
          <p:nvPr>
            <p:ph idx="1"/>
          </p:nvPr>
        </p:nvSpPr>
        <p:spPr>
          <a:xfrm>
            <a:off x="4874420" y="1163243"/>
            <a:ext cx="3657737" cy="3120238"/>
          </a:xfrm>
        </p:spPr>
        <p:txBody>
          <a:bodyPr vert="horz" wrap="square" lIns="0" tIns="0" rIns="0" bIns="0" rtlCol="0" anchor="t">
            <a:noAutofit/>
          </a:bodyPr>
          <a:lstStyle/>
          <a:p>
            <a:r>
              <a:rPr lang="sv-FI">
                <a:latin typeface="Cambria"/>
                <a:ea typeface="Cambria"/>
              </a:rPr>
              <a:t>"Initiativet '30 by 30' refererar både till FN:s konvention om biodiversitet och till Europeiska unionens ambitiösa biodiversitetsstrategi, med målet att skydda 30% av EU:s land och hav, varav en tredjedel kommer att vara 'strikt' skyddade, fram till 2030. </a:t>
            </a:r>
            <a:endParaRPr lang="sv-FI"/>
          </a:p>
          <a:p>
            <a:r>
              <a:rPr lang="sv-FI"/>
              <a:t>Denna strategi syftar till att stoppa förlusten av biologisk mångfald och återställa ekosystem över hela Europa.</a:t>
            </a:r>
          </a:p>
          <a:p>
            <a:r>
              <a:rPr lang="sv-FI"/>
              <a:t>Planen innefattar en kombination av åtgärder, inklusive utvidgning av skyddade områden.</a:t>
            </a:r>
          </a:p>
        </p:txBody>
      </p:sp>
      <p:sp>
        <p:nvSpPr>
          <p:cNvPr id="4" name="Platshållare för bildnummer 3">
            <a:extLst>
              <a:ext uri="{FF2B5EF4-FFF2-40B4-BE49-F238E27FC236}">
                <a16:creationId xmlns:a16="http://schemas.microsoft.com/office/drawing/2014/main" id="{A2C769E3-6D51-1BBE-30AF-DBA2D9212CC1}"/>
              </a:ext>
            </a:extLst>
          </p:cNvPr>
          <p:cNvSpPr>
            <a:spLocks noGrp="1"/>
          </p:cNvSpPr>
          <p:nvPr>
            <p:ph type="sldNum" sz="quarter" idx="12"/>
          </p:nvPr>
        </p:nvSpPr>
        <p:spPr/>
        <p:txBody>
          <a:bodyPr/>
          <a:lstStyle/>
          <a:p>
            <a:fld id="{07F0CC26-4241-4995-BDB3-9E0D3B0C702B}" type="slidenum">
              <a:rPr lang="fi-FI" smtClean="0"/>
              <a:t>8</a:t>
            </a:fld>
            <a:endParaRPr lang="fi-FI"/>
          </a:p>
        </p:txBody>
      </p:sp>
      <p:pic>
        <p:nvPicPr>
          <p:cNvPr id="7" name="Platshållare för bild 6">
            <a:extLst>
              <a:ext uri="{FF2B5EF4-FFF2-40B4-BE49-F238E27FC236}">
                <a16:creationId xmlns:a16="http://schemas.microsoft.com/office/drawing/2014/main" id="{2BA964FA-788D-53EB-46B3-3B1816B449C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val="0"/>
              </a:ext>
            </a:extLst>
          </a:blip>
          <a:srcRect l="19985" r="19503"/>
          <a:stretch/>
        </p:blipFill>
        <p:spPr>
          <a:xfrm>
            <a:off x="-29737" y="0"/>
            <a:ext cx="4668644" cy="5143500"/>
          </a:xfrm>
          <a:blipFill>
            <a:blip r:embed="rId3"/>
            <a:stretch>
              <a:fillRect/>
            </a:stretch>
          </a:blipFill>
        </p:spPr>
      </p:pic>
      <p:sp>
        <p:nvSpPr>
          <p:cNvPr id="5" name="textruta 4">
            <a:extLst>
              <a:ext uri="{FF2B5EF4-FFF2-40B4-BE49-F238E27FC236}">
                <a16:creationId xmlns:a16="http://schemas.microsoft.com/office/drawing/2014/main" id="{C9CB0F98-0099-58E2-3F11-572335A4BA13}"/>
              </a:ext>
            </a:extLst>
          </p:cNvPr>
          <p:cNvSpPr txBox="1"/>
          <p:nvPr/>
        </p:nvSpPr>
        <p:spPr>
          <a:xfrm>
            <a:off x="4791517" y="4765197"/>
            <a:ext cx="3528127" cy="183665"/>
          </a:xfrm>
          <a:prstGeom prst="rect">
            <a:avLst/>
          </a:prstGeom>
          <a:noFill/>
        </p:spPr>
        <p:txBody>
          <a:bodyPr wrap="square" lIns="0" tIns="0" rIns="0" bIns="0" rtlCol="0" anchor="ctr" anchorCtr="0">
            <a:noAutofit/>
          </a:bodyPr>
          <a:lstStyle/>
          <a:p>
            <a:r>
              <a:rPr lang="sv-FI" sz="1000" dirty="0"/>
              <a:t>Foto: </a:t>
            </a:r>
            <a:r>
              <a:rPr lang="sv-FI" sz="1000" dirty="0" err="1"/>
              <a:t>Floriaan</a:t>
            </a:r>
            <a:r>
              <a:rPr lang="sv-FI" sz="1000" dirty="0"/>
              <a:t> </a:t>
            </a:r>
            <a:r>
              <a:rPr lang="sv-FI" sz="1000" dirty="0" err="1"/>
              <a:t>Eveleens</a:t>
            </a:r>
            <a:r>
              <a:rPr lang="sv-FI" sz="1000" dirty="0"/>
              <a:t> </a:t>
            </a:r>
            <a:r>
              <a:rPr lang="sv-FI" sz="1000" dirty="0" err="1"/>
              <a:t>Maarse</a:t>
            </a:r>
            <a:r>
              <a:rPr lang="sv-FI" sz="1000" dirty="0"/>
              <a:t>, Åbo Akademi (Åland </a:t>
            </a:r>
            <a:r>
              <a:rPr lang="sv-FI" sz="1000" dirty="0" err="1"/>
              <a:t>SeaMap</a:t>
            </a:r>
            <a:r>
              <a:rPr lang="sv-FI" sz="1000" dirty="0"/>
              <a:t>)</a:t>
            </a:r>
            <a:endParaRPr lang="en-US" sz="1000" dirty="0"/>
          </a:p>
          <a:p>
            <a:pPr algn="l"/>
            <a:endParaRPr lang="en-US" sz="1000" dirty="0"/>
          </a:p>
        </p:txBody>
      </p:sp>
    </p:spTree>
    <p:extLst>
      <p:ext uri="{BB962C8B-B14F-4D97-AF65-F5344CB8AC3E}">
        <p14:creationId xmlns:p14="http://schemas.microsoft.com/office/powerpoint/2010/main" val="32594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D63791B-A7BB-4E7D-BFE9-69A6B7B3F030}"/>
              </a:ext>
            </a:extLst>
          </p:cNvPr>
          <p:cNvSpPr>
            <a:spLocks noGrp="1"/>
          </p:cNvSpPr>
          <p:nvPr>
            <p:ph type="title"/>
          </p:nvPr>
        </p:nvSpPr>
        <p:spPr>
          <a:xfrm>
            <a:off x="3190082" y="441806"/>
            <a:ext cx="5342075" cy="701675"/>
          </a:xfrm>
        </p:spPr>
        <p:txBody>
          <a:bodyPr/>
          <a:lstStyle/>
          <a:p>
            <a:pPr algn="ctr"/>
            <a:r>
              <a:rPr lang="fi-FI"/>
              <a:t>LIFE-IP </a:t>
            </a:r>
            <a:r>
              <a:rPr lang="fi-FI" err="1"/>
              <a:t>Biodiversea</a:t>
            </a:r>
            <a:br>
              <a:rPr lang="fi-FI"/>
            </a:br>
            <a:r>
              <a:rPr lang="fi-FI" sz="1800" err="1"/>
              <a:t>Bakgrund</a:t>
            </a:r>
            <a:r>
              <a:rPr lang="fi-FI" sz="1800"/>
              <a:t> </a:t>
            </a:r>
            <a:r>
              <a:rPr lang="fi-FI" sz="1800" err="1"/>
              <a:t>och</a:t>
            </a:r>
            <a:r>
              <a:rPr lang="fi-FI" sz="1800"/>
              <a:t> </a:t>
            </a:r>
            <a:r>
              <a:rPr lang="fi-FI" sz="1800" err="1"/>
              <a:t>mål</a:t>
            </a:r>
            <a:endParaRPr lang="fi-FI" sz="1800"/>
          </a:p>
        </p:txBody>
      </p:sp>
      <p:sp>
        <p:nvSpPr>
          <p:cNvPr id="7" name="Sisällön paikkamerkki 6">
            <a:extLst>
              <a:ext uri="{FF2B5EF4-FFF2-40B4-BE49-F238E27FC236}">
                <a16:creationId xmlns:a16="http://schemas.microsoft.com/office/drawing/2014/main" id="{A0BCB76F-8A12-4999-AB3C-EF1385C2B53B}"/>
              </a:ext>
            </a:extLst>
          </p:cNvPr>
          <p:cNvSpPr>
            <a:spLocks noGrp="1"/>
          </p:cNvSpPr>
          <p:nvPr>
            <p:ph idx="1"/>
          </p:nvPr>
        </p:nvSpPr>
        <p:spPr>
          <a:xfrm>
            <a:off x="3190082" y="1404668"/>
            <a:ext cx="5342075" cy="3297025"/>
          </a:xfrm>
        </p:spPr>
        <p:txBody>
          <a:bodyPr/>
          <a:lstStyle/>
          <a:p>
            <a:r>
              <a:rPr lang="sv-FI" sz="1400" dirty="0"/>
              <a:t>En stor satsning på skyddet av Östersjöns marina natur. </a:t>
            </a:r>
          </a:p>
          <a:p>
            <a:r>
              <a:rPr lang="sv-FI" sz="1400" dirty="0"/>
              <a:t>Huvudsyftet med projektet är att stärka skyddet av den marina naturen och främja ett hållbart utnyttjande av naturresurserna i Finlands havs- och kustområden.</a:t>
            </a:r>
          </a:p>
          <a:p>
            <a:r>
              <a:rPr lang="sv-FI" sz="1400" dirty="0"/>
              <a:t>I projektet kommer man att kartlägga havsområden för att identifiera deras naturvärden, följa med utvecklingen av tillståndet i redan kartlagda områden, skapa ett mer fungerande nätverk av skyddsområden mm.</a:t>
            </a:r>
          </a:p>
          <a:p>
            <a:r>
              <a:rPr lang="fi-FI" sz="1400" b="1" dirty="0" err="1"/>
              <a:t>Slutresultatet</a:t>
            </a:r>
            <a:r>
              <a:rPr lang="fi-FI" sz="1400" b="1" dirty="0"/>
              <a:t> i </a:t>
            </a:r>
            <a:r>
              <a:rPr lang="fi-FI" sz="1400" b="1" dirty="0" err="1"/>
              <a:t>projektet</a:t>
            </a:r>
            <a:r>
              <a:rPr lang="fi-FI" sz="1400" b="1" dirty="0"/>
              <a:t>: </a:t>
            </a:r>
            <a:r>
              <a:rPr lang="fi-FI" sz="1400" b="1" dirty="0" err="1"/>
              <a:t>åtminstone</a:t>
            </a:r>
            <a:r>
              <a:rPr lang="fi-FI" sz="1400" b="1" dirty="0"/>
              <a:t> 850 km</a:t>
            </a:r>
            <a:r>
              <a:rPr lang="fi-FI" sz="1400" b="1" baseline="30000" dirty="0"/>
              <a:t>2</a:t>
            </a:r>
            <a:r>
              <a:rPr lang="fi-FI" sz="1400" b="1" dirty="0"/>
              <a:t> </a:t>
            </a:r>
            <a:r>
              <a:rPr lang="fi-FI" sz="1400" b="1" dirty="0" err="1"/>
              <a:t>nya</a:t>
            </a:r>
            <a:r>
              <a:rPr lang="fi-FI" sz="1400" b="1" dirty="0"/>
              <a:t> </a:t>
            </a:r>
            <a:r>
              <a:rPr lang="fi-FI" sz="1400" b="1" dirty="0" err="1"/>
              <a:t>inrättade</a:t>
            </a:r>
            <a:r>
              <a:rPr lang="fi-FI" sz="1400" b="1" dirty="0"/>
              <a:t> marina </a:t>
            </a:r>
            <a:r>
              <a:rPr lang="fi-FI" sz="1400" b="1" dirty="0" err="1"/>
              <a:t>skyddsområden</a:t>
            </a:r>
            <a:r>
              <a:rPr lang="fi-FI" sz="1400" b="1" dirty="0"/>
              <a:t> </a:t>
            </a:r>
            <a:r>
              <a:rPr lang="fi-FI" sz="1400" b="1" dirty="0" err="1"/>
              <a:t>på</a:t>
            </a:r>
            <a:r>
              <a:rPr lang="fi-FI" sz="1400" b="1" dirty="0"/>
              <a:t> Åland.</a:t>
            </a:r>
          </a:p>
          <a:p>
            <a:pPr lvl="1">
              <a:buFont typeface="Wingdings" panose="05000000000000000000" pitchFamily="2" charset="2"/>
              <a:buChar char="Ø"/>
            </a:pPr>
            <a:r>
              <a:rPr lang="fi-FI" sz="1400" dirty="0" err="1"/>
              <a:t>Ca</a:t>
            </a:r>
            <a:r>
              <a:rPr lang="fi-FI" sz="1400" dirty="0"/>
              <a:t>. 3% -&gt; </a:t>
            </a:r>
            <a:r>
              <a:rPr lang="fi-FI" sz="1400" dirty="0" err="1"/>
              <a:t>ca</a:t>
            </a:r>
            <a:r>
              <a:rPr lang="fi-FI" sz="1400" dirty="0"/>
              <a:t>. 10%</a:t>
            </a:r>
          </a:p>
          <a:p>
            <a:pPr marL="0" indent="0">
              <a:buNone/>
            </a:pPr>
            <a:r>
              <a:rPr lang="sv-FI" sz="1100" dirty="0"/>
              <a:t>Projektpartners: Miljöministeriet, </a:t>
            </a:r>
            <a:r>
              <a:rPr lang="sv-FI" sz="1100" dirty="0" err="1"/>
              <a:t>Forststyrelsen</a:t>
            </a:r>
            <a:r>
              <a:rPr lang="sv-FI" sz="1100" dirty="0"/>
              <a:t>, Naturresursinstitutet LUKE, Finlands miljöcentral SYKE, Åbo Yrkeshögskola, Åbo Akademi samt Baltic Sea Action Group.</a:t>
            </a:r>
          </a:p>
        </p:txBody>
      </p:sp>
      <p:sp>
        <p:nvSpPr>
          <p:cNvPr id="8" name="Tekstiruutu 7">
            <a:extLst>
              <a:ext uri="{FF2B5EF4-FFF2-40B4-BE49-F238E27FC236}">
                <a16:creationId xmlns:a16="http://schemas.microsoft.com/office/drawing/2014/main" id="{F09FD091-677F-410B-B97C-1D5E5B6ACAE1}"/>
              </a:ext>
            </a:extLst>
          </p:cNvPr>
          <p:cNvSpPr txBox="1"/>
          <p:nvPr/>
        </p:nvSpPr>
        <p:spPr>
          <a:xfrm>
            <a:off x="3176588" y="4826222"/>
            <a:ext cx="5362574" cy="153888"/>
          </a:xfrm>
          <a:prstGeom prst="rect">
            <a:avLst/>
          </a:prstGeom>
          <a:noFill/>
        </p:spPr>
        <p:txBody>
          <a:bodyPr wrap="square" lIns="0" tIns="0" rIns="0" bIns="0" rtlCol="0">
            <a:spAutoFit/>
          </a:bodyPr>
          <a:lstStyle/>
          <a:p>
            <a:r>
              <a:rPr lang="fi-FI" sz="1000" dirty="0"/>
              <a:t>Foto: Charlotta Björklund</a:t>
            </a:r>
          </a:p>
        </p:txBody>
      </p:sp>
      <p:sp>
        <p:nvSpPr>
          <p:cNvPr id="5" name="Dian numeron paikkamerkki 4">
            <a:extLst>
              <a:ext uri="{FF2B5EF4-FFF2-40B4-BE49-F238E27FC236}">
                <a16:creationId xmlns:a16="http://schemas.microsoft.com/office/drawing/2014/main" id="{94756C82-0D75-4E2A-8F5B-D9CB0B099770}"/>
              </a:ex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9</a:t>
            </a:fld>
            <a:endParaRPr lang="fi-FI"/>
          </a:p>
        </p:txBody>
      </p:sp>
      <p:pic>
        <p:nvPicPr>
          <p:cNvPr id="4" name="Platshållare för bild 3">
            <a:extLst>
              <a:ext uri="{FF2B5EF4-FFF2-40B4-BE49-F238E27FC236}">
                <a16:creationId xmlns:a16="http://schemas.microsoft.com/office/drawing/2014/main" id="{1F3E25F5-7BA7-7C32-4CA7-F67D52F570B5}"/>
              </a:ext>
            </a:extLst>
          </p:cNvPr>
          <p:cNvPicPr>
            <a:picLocks noGrp="1" noChangeAspect="1"/>
          </p:cNvPicPr>
          <p:nvPr>
            <p:ph type="pic" sz="quarter" idx="17"/>
          </p:nvPr>
        </p:nvPicPr>
        <p:blipFill>
          <a:blip r:embed="rId2"/>
          <a:srcRect t="1482" b="1482"/>
          <a:stretch>
            <a:fillRect/>
          </a:stretch>
        </p:blipFill>
        <p:spPr>
          <a:xfrm>
            <a:off x="-61334" y="0"/>
            <a:ext cx="2956002" cy="5252484"/>
          </a:xfrm>
          <a:prstGeom prst="rect">
            <a:avLst/>
          </a:prstGeom>
        </p:spPr>
      </p:pic>
      <p:pic>
        <p:nvPicPr>
          <p:cNvPr id="3" name="Bildobjekt 2" descr="En bild som visar text, Teckensnitt, grafisk design, Grafik&#10;&#10;Automatiskt genererad beskrivning">
            <a:extLst>
              <a:ext uri="{FF2B5EF4-FFF2-40B4-BE49-F238E27FC236}">
                <a16:creationId xmlns:a16="http://schemas.microsoft.com/office/drawing/2014/main" id="{F9543427-7737-EFE1-B9FC-97AD60AC6F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0194" y="187222"/>
            <a:ext cx="1009481" cy="509168"/>
          </a:xfrm>
          <a:prstGeom prst="rect">
            <a:avLst/>
          </a:prstGeom>
        </p:spPr>
      </p:pic>
    </p:spTree>
    <p:extLst>
      <p:ext uri="{BB962C8B-B14F-4D97-AF65-F5344CB8AC3E}">
        <p14:creationId xmlns:p14="http://schemas.microsoft.com/office/powerpoint/2010/main" val="248578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iodiversea-teema_FINAL_27.6.">
  <a:themeElements>
    <a:clrScheme name="Biodiversea-paletti">
      <a:dk1>
        <a:srgbClr val="000000"/>
      </a:dk1>
      <a:lt1>
        <a:sysClr val="window" lastClr="FFFFFF"/>
      </a:lt1>
      <a:dk2>
        <a:srgbClr val="008D36"/>
      </a:dk2>
      <a:lt2>
        <a:srgbClr val="FFFFFF"/>
      </a:lt2>
      <a:accent1>
        <a:srgbClr val="1D71B8"/>
      </a:accent1>
      <a:accent2>
        <a:srgbClr val="95C11F"/>
      </a:accent2>
      <a:accent3>
        <a:srgbClr val="3AAA35"/>
      </a:accent3>
      <a:accent4>
        <a:srgbClr val="33ACE3"/>
      </a:accent4>
      <a:accent5>
        <a:srgbClr val="003762"/>
      </a:accent5>
      <a:accent6>
        <a:srgbClr val="E0DD5B"/>
      </a:accent6>
      <a:hlink>
        <a:srgbClr val="1D71B8"/>
      </a:hlink>
      <a:folHlink>
        <a:srgbClr val="1D71B8"/>
      </a:folHlink>
    </a:clrScheme>
    <a:fontScheme name="Biodiversea-teeman fontit">
      <a:majorFont>
        <a:latin typeface="Century Gothic"/>
        <a:ea typeface=""/>
        <a:cs typeface=""/>
      </a:majorFont>
      <a:minorFont>
        <a:latin typeface="Cambri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nchorCtr="0">
        <a:noAutofit/>
      </a:bodyPr>
      <a:lstStyle>
        <a:defPPr algn="l">
          <a:defRPr dirty="0"/>
        </a:defPPr>
      </a:lstStyle>
    </a:txDef>
  </a:objectDefaults>
  <a:extraClrSchemeLst/>
  <a:extLst>
    <a:ext uri="{05A4C25C-085E-4340-85A3-A5531E510DB2}">
      <thm15:themeFamily xmlns:thm15="http://schemas.microsoft.com/office/thememl/2012/main" name="Biodiversea-PowerPoint-pohja.potx" id="{824D5013-0D2A-497A-98C4-EF6DA5F7F9C6}" vid="{50149354-A97E-458D-8ED8-9A1C0C9251E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BBC0AAC551D94A93DD1EEDBD16485E" ma:contentTypeVersion="19" ma:contentTypeDescription="Create a new document." ma:contentTypeScope="" ma:versionID="76a3af15fc16c5a81f53cfa8a876e493">
  <xsd:schema xmlns:xsd="http://www.w3.org/2001/XMLSchema" xmlns:xs="http://www.w3.org/2001/XMLSchema" xmlns:p="http://schemas.microsoft.com/office/2006/metadata/properties" xmlns:ns2="62a93827-f6fa-4159-8a9f-6446ab17f897" xmlns:ns3="fc60b661-79d7-4c48-b5fe-8bcb58b0b94d" targetNamespace="http://schemas.microsoft.com/office/2006/metadata/properties" ma:root="true" ma:fieldsID="bf831eedeb9e46d7b018126b1a77be56" ns2:_="" ns3:_="">
    <xsd:import namespace="62a93827-f6fa-4159-8a9f-6446ab17f897"/>
    <xsd:import namespace="fc60b661-79d7-4c48-b5fe-8bcb58b0b9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l0lq"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a93827-f6fa-4159-8a9f-6446ab17f8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0lq" ma:index="20" nillable="true" ma:displayName="Datum och tid" ma:internalName="l0lq">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d3ff9cf-8452-4799-9a94-d43b99fe01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60b661-79d7-4c48-b5fe-8bcb58b0b94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97b825c-a6b8-478d-aca8-491d1ab22183}" ma:internalName="TaxCatchAll" ma:showField="CatchAllData" ma:web="fc60b661-79d7-4c48-b5fe-8bcb58b0b9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c60b661-79d7-4c48-b5fe-8bcb58b0b94d" xsi:nil="true"/>
    <lcf76f155ced4ddcb4097134ff3c332f xmlns="62a93827-f6fa-4159-8a9f-6446ab17f897">
      <Terms xmlns="http://schemas.microsoft.com/office/infopath/2007/PartnerControls"/>
    </lcf76f155ced4ddcb4097134ff3c332f>
    <SharedWithUsers xmlns="fc60b661-79d7-4c48-b5fe-8bcb58b0b94d">
      <UserInfo>
        <DisplayName>Maija Häggblom</DisplayName>
        <AccountId>17</AccountId>
        <AccountType/>
      </UserInfo>
    </SharedWithUsers>
    <l0lq xmlns="62a93827-f6fa-4159-8a9f-6446ab17f897" xsi:nil="true"/>
  </documentManagement>
</p:properties>
</file>

<file path=customXml/itemProps1.xml><?xml version="1.0" encoding="utf-8"?>
<ds:datastoreItem xmlns:ds="http://schemas.openxmlformats.org/officeDocument/2006/customXml" ds:itemID="{BC3703A5-CA08-446E-8904-52BDE6A50ADF}">
  <ds:schemaRefs>
    <ds:schemaRef ds:uri="http://schemas.microsoft.com/sharepoint/v3/contenttype/forms"/>
  </ds:schemaRefs>
</ds:datastoreItem>
</file>

<file path=customXml/itemProps2.xml><?xml version="1.0" encoding="utf-8"?>
<ds:datastoreItem xmlns:ds="http://schemas.openxmlformats.org/officeDocument/2006/customXml" ds:itemID="{E3C70036-1FE3-4AB5-9CFD-876780B70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a93827-f6fa-4159-8a9f-6446ab17f897"/>
    <ds:schemaRef ds:uri="fc60b661-79d7-4c48-b5fe-8bcb58b0b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D457A8-38F4-4F07-9B90-C6B056B48782}">
  <ds:schemaRefs>
    <ds:schemaRef ds:uri="05f9f363-1756-44cb-a1a0-4af7098df9c6"/>
    <ds:schemaRef ds:uri="417b117a-aaed-47e4-941d-e1d94fb674bc"/>
    <ds:schemaRef ds:uri="4262348c-4a30-46ae-8745-28db17faef0c"/>
    <ds:schemaRef ds:uri="ab48f7a0-dc67-48d2-828d-553f19c146fa"/>
    <ds:schemaRef ds:uri="bf6b1275-bda2-452c-b4de-37d22449b3a5"/>
    <ds:schemaRef ds:uri="d3283bda-0d50-4137-adc2-b4284034b6bf"/>
    <ds:schemaRef ds:uri="da14d805-c88d-4c16-827a-a3d3c49374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c60b661-79d7-4c48-b5fe-8bcb58b0b94d"/>
    <ds:schemaRef ds:uri="62a93827-f6fa-4159-8a9f-6446ab17f897"/>
  </ds:schemaRefs>
</ds:datastoreItem>
</file>

<file path=docProps/app.xml><?xml version="1.0" encoding="utf-8"?>
<Properties xmlns="http://schemas.openxmlformats.org/officeDocument/2006/extended-properties" xmlns:vt="http://schemas.openxmlformats.org/officeDocument/2006/docPropsVTypes">
  <Template>Biodiversea-PowerPoint-pohja (1)</Template>
  <TotalTime>423</TotalTime>
  <Words>708</Words>
  <Application>Microsoft Office PowerPoint</Application>
  <PresentationFormat>Bildspel på skärmen (16:9)</PresentationFormat>
  <Paragraphs>77</Paragraphs>
  <Slides>12</Slides>
  <Notes>3</Notes>
  <HiddenSlides>0</HiddenSlides>
  <MMClips>0</MMClips>
  <ScaleCrop>false</ScaleCrop>
  <HeadingPairs>
    <vt:vector size="4" baseType="variant">
      <vt:variant>
        <vt:lpstr>Tema</vt:lpstr>
      </vt:variant>
      <vt:variant>
        <vt:i4>1</vt:i4>
      </vt:variant>
      <vt:variant>
        <vt:lpstr>Bildrubriker</vt:lpstr>
      </vt:variant>
      <vt:variant>
        <vt:i4>12</vt:i4>
      </vt:variant>
    </vt:vector>
  </HeadingPairs>
  <TitlesOfParts>
    <vt:vector size="13" baseType="lpstr">
      <vt:lpstr>Biodiversea-teema_FINAL_27.6.</vt:lpstr>
      <vt:lpstr>Naturskyddet till havs</vt:lpstr>
      <vt:lpstr>Marina skyddsområden</vt:lpstr>
      <vt:lpstr>Vad behöver göras?</vt:lpstr>
      <vt:lpstr>Vad behöver göras?</vt:lpstr>
      <vt:lpstr>Ålands befintliga skyddsområden</vt:lpstr>
      <vt:lpstr>Öbiogeografi och metapopulationer: stöd för utvecklandet av naturskyddet</vt:lpstr>
      <vt:lpstr>Öbiogeografi och metapopulationer: stöd för utvecklandet av naturskyddet</vt:lpstr>
      <vt:lpstr>30 by 30</vt:lpstr>
      <vt:lpstr>LIFE-IP Biodiversea Bakgrund och mål</vt:lpstr>
      <vt:lpstr>Utmaningar</vt:lpstr>
      <vt:lpstr>Planer framåt</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Biodiversea-esityksen pääotsikko</dc:title>
  <dc:creator>Tony Cederberg</dc:creator>
  <cp:lastModifiedBy>Josefine Egenfelt</cp:lastModifiedBy>
  <cp:revision>22</cp:revision>
  <dcterms:created xsi:type="dcterms:W3CDTF">2024-01-25T15:41:52Z</dcterms:created>
  <dcterms:modified xsi:type="dcterms:W3CDTF">2024-01-31T09:43:08Z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0x0101005FACBD05801A3842835D3A98833C3538</vt:lpwstr>
  </property>
</Properties>
</file>